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71.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8" r:id="rId1"/>
  </p:sldMasterIdLst>
  <p:notesMasterIdLst>
    <p:notesMasterId r:id="rId112"/>
  </p:notesMasterIdLst>
  <p:sldIdLst>
    <p:sldId id="257" r:id="rId2"/>
    <p:sldId id="258" r:id="rId3"/>
    <p:sldId id="259" r:id="rId4"/>
    <p:sldId id="261" r:id="rId5"/>
    <p:sldId id="262" r:id="rId6"/>
    <p:sldId id="276" r:id="rId7"/>
    <p:sldId id="263" r:id="rId8"/>
    <p:sldId id="277" r:id="rId9"/>
    <p:sldId id="264" r:id="rId10"/>
    <p:sldId id="354" r:id="rId11"/>
    <p:sldId id="355" r:id="rId12"/>
    <p:sldId id="356" r:id="rId13"/>
    <p:sldId id="357" r:id="rId14"/>
    <p:sldId id="358" r:id="rId15"/>
    <p:sldId id="359" r:id="rId16"/>
    <p:sldId id="360" r:id="rId17"/>
    <p:sldId id="361" r:id="rId18"/>
    <p:sldId id="362" r:id="rId19"/>
    <p:sldId id="363" r:id="rId20"/>
    <p:sldId id="260" r:id="rId21"/>
    <p:sldId id="265" r:id="rId22"/>
    <p:sldId id="266" r:id="rId23"/>
    <p:sldId id="267" r:id="rId24"/>
    <p:sldId id="268" r:id="rId25"/>
    <p:sldId id="280" r:id="rId26"/>
    <p:sldId id="270" r:id="rId27"/>
    <p:sldId id="294" r:id="rId28"/>
    <p:sldId id="295" r:id="rId29"/>
    <p:sldId id="269" r:id="rId30"/>
    <p:sldId id="281" r:id="rId31"/>
    <p:sldId id="282" r:id="rId32"/>
    <p:sldId id="283" r:id="rId33"/>
    <p:sldId id="284" r:id="rId34"/>
    <p:sldId id="285" r:id="rId35"/>
    <p:sldId id="286" r:id="rId36"/>
    <p:sldId id="287" r:id="rId37"/>
    <p:sldId id="288" r:id="rId38"/>
    <p:sldId id="364" r:id="rId39"/>
    <p:sldId id="289" r:id="rId40"/>
    <p:sldId id="290" r:id="rId41"/>
    <p:sldId id="291" r:id="rId42"/>
    <p:sldId id="292" r:id="rId43"/>
    <p:sldId id="271" r:id="rId44"/>
    <p:sldId id="365" r:id="rId45"/>
    <p:sldId id="296" r:id="rId46"/>
    <p:sldId id="297" r:id="rId47"/>
    <p:sldId id="298" r:id="rId48"/>
    <p:sldId id="299" r:id="rId49"/>
    <p:sldId id="300" r:id="rId50"/>
    <p:sldId id="301" r:id="rId51"/>
    <p:sldId id="303" r:id="rId52"/>
    <p:sldId id="304" r:id="rId53"/>
    <p:sldId id="305" r:id="rId54"/>
    <p:sldId id="306" r:id="rId55"/>
    <p:sldId id="366" r:id="rId56"/>
    <p:sldId id="307" r:id="rId57"/>
    <p:sldId id="308" r:id="rId58"/>
    <p:sldId id="309" r:id="rId59"/>
    <p:sldId id="310" r:id="rId60"/>
    <p:sldId id="311" r:id="rId61"/>
    <p:sldId id="312" r:id="rId62"/>
    <p:sldId id="313" r:id="rId63"/>
    <p:sldId id="314" r:id="rId64"/>
    <p:sldId id="315" r:id="rId65"/>
    <p:sldId id="316" r:id="rId66"/>
    <p:sldId id="345" r:id="rId67"/>
    <p:sldId id="346" r:id="rId68"/>
    <p:sldId id="347" r:id="rId69"/>
    <p:sldId id="348" r:id="rId70"/>
    <p:sldId id="349" r:id="rId71"/>
    <p:sldId id="350" r:id="rId72"/>
    <p:sldId id="351" r:id="rId73"/>
    <p:sldId id="352" r:id="rId74"/>
    <p:sldId id="353" r:id="rId75"/>
    <p:sldId id="317" r:id="rId76"/>
    <p:sldId id="318" r:id="rId77"/>
    <p:sldId id="319" r:id="rId78"/>
    <p:sldId id="320" r:id="rId79"/>
    <p:sldId id="321" r:id="rId80"/>
    <p:sldId id="322" r:id="rId81"/>
    <p:sldId id="323" r:id="rId82"/>
    <p:sldId id="272" r:id="rId83"/>
    <p:sldId id="293" r:id="rId84"/>
    <p:sldId id="273" r:id="rId85"/>
    <p:sldId id="278" r:id="rId86"/>
    <p:sldId id="279" r:id="rId87"/>
    <p:sldId id="274" r:id="rId88"/>
    <p:sldId id="324" r:id="rId89"/>
    <p:sldId id="325" r:id="rId90"/>
    <p:sldId id="326" r:id="rId91"/>
    <p:sldId id="327" r:id="rId92"/>
    <p:sldId id="328" r:id="rId93"/>
    <p:sldId id="329" r:id="rId94"/>
    <p:sldId id="330" r:id="rId95"/>
    <p:sldId id="331" r:id="rId96"/>
    <p:sldId id="332" r:id="rId97"/>
    <p:sldId id="333" r:id="rId98"/>
    <p:sldId id="334" r:id="rId99"/>
    <p:sldId id="335" r:id="rId100"/>
    <p:sldId id="336" r:id="rId101"/>
    <p:sldId id="337" r:id="rId102"/>
    <p:sldId id="338" r:id="rId103"/>
    <p:sldId id="339" r:id="rId104"/>
    <p:sldId id="340" r:id="rId105"/>
    <p:sldId id="341" r:id="rId106"/>
    <p:sldId id="342" r:id="rId107"/>
    <p:sldId id="343" r:id="rId108"/>
    <p:sldId id="275" r:id="rId109"/>
    <p:sldId id="344" r:id="rId110"/>
    <p:sldId id="367"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D7D7"/>
    <a:srgbClr val="73ACCF"/>
    <a:srgbClr val="1A0DAB"/>
    <a:srgbClr val="E1E3E7"/>
    <a:srgbClr val="EDECFE"/>
    <a:srgbClr val="E5E3FD"/>
    <a:srgbClr val="F1F0FE"/>
    <a:srgbClr val="CDC9FB"/>
    <a:srgbClr val="B0B5C8"/>
    <a:srgbClr val="ECE8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FA9E3F-9DC7-419E-9C50-A35FB8A00980}" type="datetimeFigureOut">
              <a:rPr lang="en-IN" smtClean="0"/>
              <a:t>01-07-2024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225761-6320-4DBF-B1BF-3EBADBCF8096}" type="slidenum">
              <a:rPr lang="en-IN" smtClean="0"/>
              <a:t>‹#›</a:t>
            </a:fld>
            <a:endParaRPr lang="en-IN"/>
          </a:p>
        </p:txBody>
      </p:sp>
    </p:spTree>
    <p:extLst>
      <p:ext uri="{BB962C8B-B14F-4D97-AF65-F5344CB8AC3E}">
        <p14:creationId xmlns:p14="http://schemas.microsoft.com/office/powerpoint/2010/main" val="2243845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DC225761-6320-4DBF-B1BF-3EBADBCF8096}" type="slidenum">
              <a:rPr lang="en-IN" smtClean="0"/>
              <a:t>2</a:t>
            </a:fld>
            <a:endParaRPr lang="en-IN"/>
          </a:p>
        </p:txBody>
      </p:sp>
    </p:spTree>
    <p:extLst>
      <p:ext uri="{BB962C8B-B14F-4D97-AF65-F5344CB8AC3E}">
        <p14:creationId xmlns:p14="http://schemas.microsoft.com/office/powerpoint/2010/main" val="1125749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7051C5C-40C8-4BA1-A7E9-570EEF7112E5}" type="slidenum">
              <a:rPr lang="en-IN" smtClean="0"/>
              <a:t>‹#›</a:t>
            </a:fld>
            <a:endParaRPr lang="en-IN" dirty="0"/>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15300" y="172213"/>
            <a:ext cx="875200" cy="8945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7051C5C-40C8-4BA1-A7E9-570EEF7112E5}" type="slidenum">
              <a:rPr lang="en-IN" smtClean="0"/>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7051C5C-40C8-4BA1-A7E9-570EEF7112E5}" type="slidenum">
              <a:rPr lang="en-IN" smtClean="0"/>
              <a:t>‹#›</a:t>
            </a:fld>
            <a:endParaRPr lang="en-IN" dirty="0"/>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7051C5C-40C8-4BA1-A7E9-570EEF7112E5}" type="slidenum">
              <a:rPr lang="en-IN" smtClean="0"/>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A7051C5C-40C8-4BA1-A7E9-570EEF7112E5}" type="slidenum">
              <a:rPr lang="en-IN" smtClean="0"/>
              <a:t>‹#›</a:t>
            </a:fld>
            <a:endParaRPr lang="en-IN" dirty="0"/>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A7051C5C-40C8-4BA1-A7E9-570EEF7112E5}" type="slidenum">
              <a:rPr lang="en-IN" smtClean="0"/>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A7051C5C-40C8-4BA1-A7E9-570EEF7112E5}" type="slidenum">
              <a:rPr lang="en-IN" smtClean="0"/>
              <a:t>‹#›</a:t>
            </a:fld>
            <a:endParaRPr lang="en-IN"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46418" y="99149"/>
            <a:ext cx="797582" cy="815251"/>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03600" y="6350000"/>
            <a:ext cx="1943100" cy="4064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7051C5C-40C8-4BA1-A7E9-570EEF7112E5}" type="slidenum">
              <a:rPr lang="en-IN" smtClean="0"/>
              <a:t>‹#›</a:t>
            </a:fld>
            <a:endParaRPr lang="en-IN" dirty="0"/>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7051C5C-40C8-4BA1-A7E9-570EEF7112E5}" type="slidenum">
              <a:rPr lang="en-IN" smtClean="0"/>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7051C5C-40C8-4BA1-A7E9-570EEF7112E5}" type="slidenum">
              <a:rPr lang="en-IN" smtClean="0"/>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6A2264-ACEA-46FA-9F13-640B953B201F}" type="datetimeFigureOut">
              <a:rPr lang="en-IN" smtClean="0"/>
              <a:t>01-07-2024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7051C5C-40C8-4BA1-A7E9-570EEF7112E5}" type="slidenum">
              <a:rPr lang="en-IN" smtClean="0"/>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6E6A2264-ACEA-46FA-9F13-640B953B201F}" type="datetimeFigureOut">
              <a:rPr lang="en-IN" smtClean="0"/>
              <a:t>01-07-2024</a:t>
            </a:fld>
            <a:endParaRPr lang="en-IN" dirty="0"/>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IN"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A7051C5C-40C8-4BA1-A7E9-570EEF7112E5}" type="slidenum">
              <a:rPr lang="en-IN" smtClean="0"/>
              <a:t>‹#›</a:t>
            </a:fld>
            <a:endParaRPr lang="en-IN"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jpeg"/><Relationship Id="rId11" Type="http://schemas.openxmlformats.org/officeDocument/2006/relationships/image" Target="../media/image41.jp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s://razorpay.com/docs/payments/payment-gateway/ecommerce-plugins/woocommerce/build-integration/#step-2-configure-woocommerce" TargetMode="External"/><Relationship Id="rId2" Type="http://schemas.openxmlformats.org/officeDocument/2006/relationships/hyperlink" Target="https://razorpay.com/docs/payments/payment-gateway/ecommerce-plugins/woocommerce/build-integration/#step-1-install-plugin" TargetMode="Externa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72.xml.rels><?xml version="1.0" encoding="UTF-8" standalone="yes"?>
<Relationships xmlns="http://schemas.openxmlformats.org/package/2006/relationships"><Relationship Id="rId2" Type="http://schemas.openxmlformats.org/officeDocument/2006/relationships/hyperlink" Target="https://razorpay.com/docs/payments/payment-gateway/ecommerce-plugins/woocommerce/build-integration/#verify-payment-status" TargetMode="Externa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hyperlink" Target="https://razorpay.com/docs/payments/payment-gateway/ecommerce-plugins/woocommerce/build-integration/#verify-payment-status-from-dashboard" TargetMode="Externa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hyperlink" Target="https://razorpay.com/docs/payments/payment-gateway/ecommerce-plugins/woocommerce/build-integration/#poll-apis" TargetMode="Externa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63500" dist="50800" dir="10800000">
              <a:schemeClr val="tx1">
                <a:alpha val="50000"/>
              </a:schemeClr>
            </a:innerShdw>
          </a:effectLst>
          <a:scene3d>
            <a:camera prst="orthographicFront"/>
            <a:lightRig rig="threePt" dir="t"/>
          </a:scene3d>
          <a:sp3d>
            <a:bevelT/>
          </a:sp3d>
        </p:spPr>
      </p:pic>
      <p:sp>
        <p:nvSpPr>
          <p:cNvPr id="2" name="Rectangle 1"/>
          <p:cNvSpPr/>
          <p:nvPr/>
        </p:nvSpPr>
        <p:spPr>
          <a:xfrm>
            <a:off x="683568" y="620688"/>
            <a:ext cx="7848872" cy="5328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schemeClr val="bg1">
                    <a:lumMod val="85000"/>
                  </a:schemeClr>
                </a:solidFill>
                <a:latin typeface="Georgia" pitchFamily="18" charset="0"/>
              </a:rPr>
              <a:t>Easy Website Creation with WordPress: A Comprehensive Tutorial</a:t>
            </a:r>
            <a:endParaRPr lang="en-IN" sz="4800" b="1" dirty="0">
              <a:solidFill>
                <a:schemeClr val="bg1">
                  <a:lumMod val="85000"/>
                </a:schemeClr>
              </a:solidFill>
              <a:latin typeface="Georgia" pitchFamily="18" charset="0"/>
            </a:endParaRPr>
          </a:p>
        </p:txBody>
      </p:sp>
    </p:spTree>
    <p:extLst>
      <p:ext uri="{BB962C8B-B14F-4D97-AF65-F5344CB8AC3E}">
        <p14:creationId xmlns:p14="http://schemas.microsoft.com/office/powerpoint/2010/main" val="2186564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2381374"/>
            <a:ext cx="4248474" cy="3783930"/>
          </a:xfrm>
          <a:prstGeom prst="rect">
            <a:avLst/>
          </a:prstGeom>
        </p:spPr>
      </p:pic>
      <p:sp>
        <p:nvSpPr>
          <p:cNvPr id="2" name="Rectangle 1"/>
          <p:cNvSpPr/>
          <p:nvPr/>
        </p:nvSpPr>
        <p:spPr>
          <a:xfrm>
            <a:off x="1259632" y="188640"/>
            <a:ext cx="7392028" cy="7200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2">
                    <a:lumMod val="60000"/>
                    <a:lumOff val="40000"/>
                  </a:schemeClr>
                </a:solidFill>
                <a:latin typeface="Constantia" pitchFamily="18" charset="0"/>
              </a:rPr>
              <a:t>Introduction</a:t>
            </a:r>
            <a:endParaRPr lang="en-IN" sz="3600" b="1" dirty="0">
              <a:solidFill>
                <a:schemeClr val="tx2">
                  <a:lumMod val="60000"/>
                  <a:lumOff val="40000"/>
                </a:schemeClr>
              </a:solidFill>
              <a:latin typeface="Constantia" pitchFamily="18" charset="0"/>
            </a:endParaRPr>
          </a:p>
        </p:txBody>
      </p:sp>
      <p:sp>
        <p:nvSpPr>
          <p:cNvPr id="3" name="Rectangle 2"/>
          <p:cNvSpPr/>
          <p:nvPr/>
        </p:nvSpPr>
        <p:spPr>
          <a:xfrm>
            <a:off x="971600" y="1628800"/>
            <a:ext cx="3744416" cy="38164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accent5">
                    <a:lumMod val="75000"/>
                  </a:schemeClr>
                </a:solidFill>
                <a:latin typeface="Tahoma" pitchFamily="34" charset="0"/>
                <a:ea typeface="Tahoma" pitchFamily="34" charset="0"/>
                <a:cs typeface="Tahoma" pitchFamily="34" charset="0"/>
              </a:rPr>
              <a:t>What is Website ?</a:t>
            </a:r>
          </a:p>
          <a:p>
            <a:endParaRPr lang="en-US" dirty="0" smtClean="0">
              <a:solidFill>
                <a:schemeClr val="tx1"/>
              </a:solidFill>
              <a:latin typeface="Tahoma" pitchFamily="34" charset="0"/>
              <a:ea typeface="Tahoma" pitchFamily="34" charset="0"/>
              <a:cs typeface="Tahoma" pitchFamily="34" charset="0"/>
            </a:endParaRPr>
          </a:p>
          <a:p>
            <a:r>
              <a:rPr lang="en-US" b="1" dirty="0" smtClean="0">
                <a:solidFill>
                  <a:schemeClr val="tx1"/>
                </a:solidFill>
                <a:latin typeface="Tahoma" pitchFamily="34" charset="0"/>
                <a:ea typeface="Tahoma" pitchFamily="34" charset="0"/>
                <a:cs typeface="Tahoma" pitchFamily="34" charset="0"/>
              </a:rPr>
              <a:t>Definition: </a:t>
            </a:r>
            <a:r>
              <a:rPr lang="en-US" dirty="0" smtClean="0">
                <a:solidFill>
                  <a:schemeClr val="tx1"/>
                </a:solidFill>
                <a:latin typeface="Tahoma" pitchFamily="34" charset="0"/>
                <a:ea typeface="Tahoma" pitchFamily="34" charset="0"/>
                <a:cs typeface="Tahoma" pitchFamily="34" charset="0"/>
              </a:rPr>
              <a:t>A website is a collection of interconnected web pages under a single domain name, accessible via the internet.</a:t>
            </a:r>
          </a:p>
          <a:p>
            <a:endParaRPr lang="en-US" dirty="0" smtClean="0">
              <a:solidFill>
                <a:schemeClr val="tx1"/>
              </a:solidFill>
              <a:latin typeface="Tahoma" pitchFamily="34" charset="0"/>
              <a:ea typeface="Tahoma" pitchFamily="34" charset="0"/>
              <a:cs typeface="Tahoma" pitchFamily="34" charset="0"/>
            </a:endParaRPr>
          </a:p>
          <a:p>
            <a:r>
              <a:rPr lang="en-US" b="1" dirty="0" smtClean="0">
                <a:solidFill>
                  <a:schemeClr val="tx1"/>
                </a:solidFill>
                <a:latin typeface="Tahoma" pitchFamily="34" charset="0"/>
                <a:ea typeface="Tahoma" pitchFamily="34" charset="0"/>
                <a:cs typeface="Tahoma" pitchFamily="34" charset="0"/>
              </a:rPr>
              <a:t>Components:</a:t>
            </a:r>
          </a:p>
          <a:p>
            <a:r>
              <a:rPr lang="en-US" b="1" dirty="0" smtClean="0">
                <a:solidFill>
                  <a:schemeClr val="tx1"/>
                </a:solidFill>
                <a:latin typeface="Tahoma" pitchFamily="34" charset="0"/>
                <a:ea typeface="Tahoma" pitchFamily="34" charset="0"/>
                <a:cs typeface="Tahoma" pitchFamily="34" charset="0"/>
              </a:rPr>
              <a:t>Web Pages:</a:t>
            </a:r>
            <a:r>
              <a:rPr lang="en-US" dirty="0" smtClean="0">
                <a:solidFill>
                  <a:schemeClr val="tx1"/>
                </a:solidFill>
                <a:latin typeface="Tahoma" pitchFamily="34" charset="0"/>
                <a:ea typeface="Tahoma" pitchFamily="34" charset="0"/>
                <a:cs typeface="Tahoma" pitchFamily="34" charset="0"/>
              </a:rPr>
              <a:t> Individual documents or files that make up the website, including text, images, videos, and links.</a:t>
            </a:r>
          </a:p>
          <a:p>
            <a:r>
              <a:rPr lang="en-US" b="1" dirty="0" smtClean="0">
                <a:solidFill>
                  <a:schemeClr val="tx1"/>
                </a:solidFill>
                <a:latin typeface="Tahoma" pitchFamily="34" charset="0"/>
                <a:ea typeface="Tahoma" pitchFamily="34" charset="0"/>
                <a:cs typeface="Tahoma" pitchFamily="34" charset="0"/>
              </a:rPr>
              <a:t>Domain Name:</a:t>
            </a:r>
            <a:r>
              <a:rPr lang="en-US" dirty="0" smtClean="0">
                <a:solidFill>
                  <a:schemeClr val="tx1"/>
                </a:solidFill>
                <a:latin typeface="Tahoma" pitchFamily="34" charset="0"/>
                <a:ea typeface="Tahoma" pitchFamily="34" charset="0"/>
                <a:cs typeface="Tahoma" pitchFamily="34" charset="0"/>
              </a:rPr>
              <a:t> The address users type in their browser to access the website (e.g., www.example.com).</a:t>
            </a:r>
          </a:p>
          <a:p>
            <a:r>
              <a:rPr lang="en-US" b="1" dirty="0" smtClean="0">
                <a:solidFill>
                  <a:schemeClr val="tx1"/>
                </a:solidFill>
                <a:latin typeface="Tahoma" pitchFamily="34" charset="0"/>
                <a:ea typeface="Tahoma" pitchFamily="34" charset="0"/>
                <a:cs typeface="Tahoma" pitchFamily="34" charset="0"/>
              </a:rPr>
              <a:t>Web Hosting:</a:t>
            </a:r>
            <a:r>
              <a:rPr lang="en-US" dirty="0" smtClean="0">
                <a:solidFill>
                  <a:schemeClr val="tx1"/>
                </a:solidFill>
                <a:latin typeface="Tahoma" pitchFamily="34" charset="0"/>
                <a:ea typeface="Tahoma" pitchFamily="34" charset="0"/>
                <a:cs typeface="Tahoma" pitchFamily="34" charset="0"/>
              </a:rPr>
              <a:t> A service that stores website files and makes them available on the internet.</a:t>
            </a:r>
          </a:p>
          <a:p>
            <a:pPr algn="ctr"/>
            <a:endParaRPr lang="en-IN"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738355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584684"/>
            <a:ext cx="6336704"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5">
                    <a:lumMod val="75000"/>
                  </a:schemeClr>
                </a:solidFill>
                <a:latin typeface="Tahoma" pitchFamily="34" charset="0"/>
                <a:ea typeface="Tahoma" pitchFamily="34" charset="0"/>
                <a:cs typeface="Tahoma" pitchFamily="34" charset="0"/>
              </a:rPr>
              <a:t>Importance of a Website : In This Era</a:t>
            </a:r>
            <a:endParaRPr lang="en-IN" sz="2400" b="1" dirty="0">
              <a:solidFill>
                <a:schemeClr val="accent5">
                  <a:lumMod val="75000"/>
                </a:schemeClr>
              </a:solidFill>
              <a:latin typeface="Tahoma" pitchFamily="34" charset="0"/>
              <a:ea typeface="Tahoma" pitchFamily="34" charset="0"/>
              <a:cs typeface="Tahoma" pitchFamily="34" charset="0"/>
            </a:endParaRPr>
          </a:p>
        </p:txBody>
      </p:sp>
      <p:sp>
        <p:nvSpPr>
          <p:cNvPr id="3" name="Rectangle 2"/>
          <p:cNvSpPr/>
          <p:nvPr/>
        </p:nvSpPr>
        <p:spPr>
          <a:xfrm>
            <a:off x="323528" y="1124744"/>
            <a:ext cx="8640960" cy="4608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US" b="1" dirty="0" smtClean="0">
                <a:solidFill>
                  <a:schemeClr val="tx1"/>
                </a:solidFill>
                <a:latin typeface="Tahoma" pitchFamily="34" charset="0"/>
                <a:ea typeface="Tahoma" pitchFamily="34" charset="0"/>
                <a:cs typeface="Tahoma" pitchFamily="34" charset="0"/>
              </a:rPr>
              <a:t>Online </a:t>
            </a:r>
            <a:r>
              <a:rPr lang="en-US" b="1" dirty="0">
                <a:solidFill>
                  <a:schemeClr val="tx1"/>
                </a:solidFill>
                <a:latin typeface="Tahoma" pitchFamily="34" charset="0"/>
                <a:ea typeface="Tahoma" pitchFamily="34" charset="0"/>
                <a:cs typeface="Tahoma" pitchFamily="34" charset="0"/>
              </a:rPr>
              <a:t>Presence</a:t>
            </a:r>
            <a:r>
              <a:rPr lang="en-US" dirty="0">
                <a:solidFill>
                  <a:schemeClr val="tx1"/>
                </a:solidFill>
                <a:latin typeface="Tahoma" pitchFamily="34" charset="0"/>
                <a:ea typeface="Tahoma" pitchFamily="34" charset="0"/>
                <a:cs typeface="Tahoma" pitchFamily="34" charset="0"/>
              </a:rPr>
              <a:t>: Enhances visibility and discoverability</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Credibility and Trust</a:t>
            </a:r>
            <a:r>
              <a:rPr lang="en-US" dirty="0">
                <a:solidFill>
                  <a:schemeClr val="tx1"/>
                </a:solidFill>
                <a:latin typeface="Tahoma" pitchFamily="34" charset="0"/>
                <a:ea typeface="Tahoma" pitchFamily="34" charset="0"/>
                <a:cs typeface="Tahoma" pitchFamily="34" charset="0"/>
              </a:rPr>
              <a:t>: Builds professional image and trust</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24/7 Availability</a:t>
            </a:r>
            <a:r>
              <a:rPr lang="en-US" dirty="0">
                <a:solidFill>
                  <a:schemeClr val="tx1"/>
                </a:solidFill>
                <a:latin typeface="Tahoma" pitchFamily="34" charset="0"/>
                <a:ea typeface="Tahoma" pitchFamily="34" charset="0"/>
                <a:cs typeface="Tahoma" pitchFamily="34" charset="0"/>
              </a:rPr>
              <a:t>: Offers information and services around the clock</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Marketing Tool</a:t>
            </a:r>
            <a:r>
              <a:rPr lang="en-US" dirty="0">
                <a:solidFill>
                  <a:schemeClr val="tx1"/>
                </a:solidFill>
                <a:latin typeface="Tahoma" pitchFamily="34" charset="0"/>
                <a:ea typeface="Tahoma" pitchFamily="34" charset="0"/>
                <a:cs typeface="Tahoma" pitchFamily="34" charset="0"/>
              </a:rPr>
              <a:t>: Key platform for SEO, content, and social media marketing</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Customer Engagement</a:t>
            </a:r>
            <a:r>
              <a:rPr lang="en-US" dirty="0">
                <a:solidFill>
                  <a:schemeClr val="tx1"/>
                </a:solidFill>
                <a:latin typeface="Tahoma" pitchFamily="34" charset="0"/>
                <a:ea typeface="Tahoma" pitchFamily="34" charset="0"/>
                <a:cs typeface="Tahoma" pitchFamily="34" charset="0"/>
              </a:rPr>
              <a:t>: Enables interaction through blogs, contact forms, etc.</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Global Reach</a:t>
            </a:r>
            <a:r>
              <a:rPr lang="en-US" dirty="0">
                <a:solidFill>
                  <a:schemeClr val="tx1"/>
                </a:solidFill>
                <a:latin typeface="Tahoma" pitchFamily="34" charset="0"/>
                <a:ea typeface="Tahoma" pitchFamily="34" charset="0"/>
                <a:cs typeface="Tahoma" pitchFamily="34" charset="0"/>
              </a:rPr>
              <a:t>: Attracts a worldwide audience</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Cost-Effective</a:t>
            </a:r>
            <a:r>
              <a:rPr lang="en-US" dirty="0">
                <a:solidFill>
                  <a:schemeClr val="tx1"/>
                </a:solidFill>
                <a:latin typeface="Tahoma" pitchFamily="34" charset="0"/>
                <a:ea typeface="Tahoma" pitchFamily="34" charset="0"/>
                <a:cs typeface="Tahoma" pitchFamily="34" charset="0"/>
              </a:rPr>
              <a:t>: Reduces marketing and operational costs</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Brand Building</a:t>
            </a:r>
            <a:r>
              <a:rPr lang="en-US" dirty="0">
                <a:solidFill>
                  <a:schemeClr val="tx1"/>
                </a:solidFill>
                <a:latin typeface="Tahoma" pitchFamily="34" charset="0"/>
                <a:ea typeface="Tahoma" pitchFamily="34" charset="0"/>
                <a:cs typeface="Tahoma" pitchFamily="34" charset="0"/>
              </a:rPr>
              <a:t>: Strengthens brand identity and messaging</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Competitive Advantage</a:t>
            </a:r>
            <a:r>
              <a:rPr lang="en-US" dirty="0">
                <a:solidFill>
                  <a:schemeClr val="tx1"/>
                </a:solidFill>
                <a:latin typeface="Tahoma" pitchFamily="34" charset="0"/>
                <a:ea typeface="Tahoma" pitchFamily="34" charset="0"/>
                <a:cs typeface="Tahoma" pitchFamily="34" charset="0"/>
              </a:rPr>
              <a:t>: Keeps you competitive in a digital-first world</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E-Commerce</a:t>
            </a:r>
            <a:r>
              <a:rPr lang="en-US" dirty="0">
                <a:solidFill>
                  <a:schemeClr val="tx1"/>
                </a:solidFill>
                <a:latin typeface="Tahoma" pitchFamily="34" charset="0"/>
                <a:ea typeface="Tahoma" pitchFamily="34" charset="0"/>
                <a:cs typeface="Tahoma" pitchFamily="34" charset="0"/>
              </a:rPr>
              <a:t>: Facilitates online sales and revenue generation</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Analytics and Insights</a:t>
            </a:r>
            <a:r>
              <a:rPr lang="en-US" dirty="0">
                <a:solidFill>
                  <a:schemeClr val="tx1"/>
                </a:solidFill>
                <a:latin typeface="Tahoma" pitchFamily="34" charset="0"/>
                <a:ea typeface="Tahoma" pitchFamily="34" charset="0"/>
                <a:cs typeface="Tahoma" pitchFamily="34" charset="0"/>
              </a:rPr>
              <a:t>: Provides valuable data on user behavior</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Resource Hub</a:t>
            </a:r>
            <a:r>
              <a:rPr lang="en-US" dirty="0">
                <a:solidFill>
                  <a:schemeClr val="tx1"/>
                </a:solidFill>
                <a:latin typeface="Tahoma" pitchFamily="34" charset="0"/>
                <a:ea typeface="Tahoma" pitchFamily="34" charset="0"/>
                <a:cs typeface="Tahoma" pitchFamily="34" charset="0"/>
              </a:rPr>
              <a:t>: Centralizes content and information for easy access</a:t>
            </a:r>
            <a:endParaRPr lang="en-IN"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891661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404664"/>
            <a:ext cx="7560840"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5">
                    <a:lumMod val="75000"/>
                  </a:schemeClr>
                </a:solidFill>
                <a:latin typeface="Tahoma" pitchFamily="34" charset="0"/>
                <a:ea typeface="Tahoma" pitchFamily="34" charset="0"/>
                <a:cs typeface="Tahoma" pitchFamily="34" charset="0"/>
              </a:rPr>
              <a:t>Let’s Start Setting Up Website</a:t>
            </a:r>
            <a:endParaRPr lang="en-IN" sz="2400" b="1" dirty="0">
              <a:solidFill>
                <a:schemeClr val="accent5">
                  <a:lumMod val="75000"/>
                </a:schemeClr>
              </a:solidFill>
              <a:latin typeface="Tahoma" pitchFamily="34" charset="0"/>
              <a:ea typeface="Tahoma" pitchFamily="34" charset="0"/>
              <a:cs typeface="Tahoma" pitchFamily="34" charset="0"/>
            </a:endParaRPr>
          </a:p>
        </p:txBody>
      </p:sp>
      <p:sp>
        <p:nvSpPr>
          <p:cNvPr id="3" name="Rectangle 2"/>
          <p:cNvSpPr/>
          <p:nvPr/>
        </p:nvSpPr>
        <p:spPr>
          <a:xfrm>
            <a:off x="683568" y="1025237"/>
            <a:ext cx="7992888" cy="568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Tahoma" pitchFamily="34" charset="0"/>
                <a:ea typeface="Tahoma" pitchFamily="34" charset="0"/>
                <a:cs typeface="Tahoma" pitchFamily="34" charset="0"/>
              </a:rPr>
              <a:t>Select  Hosting  Provider </a:t>
            </a:r>
            <a:r>
              <a:rPr lang="en-US" sz="2400" b="1" dirty="0" smtClean="0">
                <a:solidFill>
                  <a:schemeClr val="tx1">
                    <a:lumMod val="50000"/>
                    <a:lumOff val="50000"/>
                  </a:schemeClr>
                </a:solidFill>
                <a:latin typeface="Tahoma" pitchFamily="34" charset="0"/>
                <a:ea typeface="Tahoma" pitchFamily="34" charset="0"/>
                <a:cs typeface="Tahoma" pitchFamily="34" charset="0"/>
              </a:rPr>
              <a:t>and get a Web Hosting Account  </a:t>
            </a:r>
            <a:endParaRPr lang="en-IN" sz="2400" b="1" dirty="0">
              <a:solidFill>
                <a:schemeClr val="tx1">
                  <a:lumMod val="50000"/>
                  <a:lumOff val="50000"/>
                </a:schemeClr>
              </a:solidFill>
              <a:latin typeface="Tahoma" pitchFamily="34" charset="0"/>
              <a:ea typeface="Tahoma" pitchFamily="34" charset="0"/>
              <a:cs typeface="Tahoma" pitchFamily="34" charset="0"/>
            </a:endParaRPr>
          </a:p>
        </p:txBody>
      </p:sp>
      <p:sp>
        <p:nvSpPr>
          <p:cNvPr id="4" name="Rectangle 3"/>
          <p:cNvSpPr/>
          <p:nvPr/>
        </p:nvSpPr>
        <p:spPr>
          <a:xfrm>
            <a:off x="471055" y="2064327"/>
            <a:ext cx="8354290" cy="46135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 </a:t>
            </a:r>
            <a:r>
              <a:rPr lang="en-IN" b="1" dirty="0">
                <a:solidFill>
                  <a:schemeClr val="tx1"/>
                </a:solidFill>
                <a:latin typeface="Tahoma" pitchFamily="34" charset="0"/>
                <a:ea typeface="Tahoma" pitchFamily="34" charset="0"/>
                <a:cs typeface="Tahoma" pitchFamily="34" charset="0"/>
              </a:rPr>
              <a:t>What </a:t>
            </a:r>
            <a:r>
              <a:rPr lang="en-IN" b="1" dirty="0" smtClean="0">
                <a:solidFill>
                  <a:schemeClr val="tx1"/>
                </a:solidFill>
                <a:latin typeface="Tahoma" pitchFamily="34" charset="0"/>
                <a:ea typeface="Tahoma" pitchFamily="34" charset="0"/>
                <a:cs typeface="Tahoma" pitchFamily="34" charset="0"/>
              </a:rPr>
              <a:t>is </a:t>
            </a:r>
            <a:r>
              <a:rPr lang="en-IN" b="1" dirty="0">
                <a:solidFill>
                  <a:schemeClr val="tx1"/>
                </a:solidFill>
                <a:latin typeface="Tahoma" pitchFamily="34" charset="0"/>
                <a:ea typeface="Tahoma" pitchFamily="34" charset="0"/>
                <a:cs typeface="Tahoma" pitchFamily="34" charset="0"/>
              </a:rPr>
              <a:t>Hosting</a:t>
            </a:r>
            <a:r>
              <a:rPr lang="en-IN" b="1" dirty="0" smtClean="0">
                <a:solidFill>
                  <a:schemeClr val="tx1"/>
                </a:solidFill>
                <a:latin typeface="Tahoma" pitchFamily="34" charset="0"/>
                <a:ea typeface="Tahoma" pitchFamily="34" charset="0"/>
                <a:cs typeface="Tahoma" pitchFamily="34" charset="0"/>
              </a:rPr>
              <a:t>?</a:t>
            </a:r>
          </a:p>
          <a:p>
            <a:endParaRPr lang="en-IN" b="1" dirty="0" smtClean="0">
              <a:solidFill>
                <a:schemeClr val="tx1"/>
              </a:solidFill>
              <a:latin typeface="Tahoma" pitchFamily="34" charset="0"/>
              <a:ea typeface="Tahoma" pitchFamily="34" charset="0"/>
              <a:cs typeface="Tahoma" pitchFamily="34" charset="0"/>
            </a:endParaRPr>
          </a:p>
          <a:p>
            <a:r>
              <a:rPr lang="en-US" dirty="0" smtClean="0">
                <a:solidFill>
                  <a:schemeClr val="tx1"/>
                </a:solidFill>
                <a:latin typeface="Tahoma" pitchFamily="34" charset="0"/>
                <a:ea typeface="Tahoma" pitchFamily="34" charset="0"/>
                <a:cs typeface="Tahoma" pitchFamily="34" charset="0"/>
              </a:rPr>
              <a:t>Hosting </a:t>
            </a:r>
            <a:r>
              <a:rPr lang="en-US" dirty="0">
                <a:solidFill>
                  <a:schemeClr val="tx1"/>
                </a:solidFill>
                <a:latin typeface="Tahoma" pitchFamily="34" charset="0"/>
                <a:ea typeface="Tahoma" pitchFamily="34" charset="0"/>
                <a:cs typeface="Tahoma" pitchFamily="34" charset="0"/>
              </a:rPr>
              <a:t>refers to the service that stores and makes your website accessible on </a:t>
            </a:r>
            <a:r>
              <a:rPr lang="en-US" dirty="0" smtClean="0">
                <a:solidFill>
                  <a:schemeClr val="tx1"/>
                </a:solidFill>
                <a:latin typeface="Tahoma" pitchFamily="34" charset="0"/>
                <a:ea typeface="Tahoma" pitchFamily="34" charset="0"/>
                <a:cs typeface="Tahoma" pitchFamily="34" charset="0"/>
              </a:rPr>
              <a:t>the internet . In addition web hosting is a service, similar to website builder – that allows you to register domain name and set up a website. </a:t>
            </a:r>
          </a:p>
          <a:p>
            <a:endParaRPr lang="en-US" dirty="0" smtClean="0">
              <a:solidFill>
                <a:schemeClr val="tx1"/>
              </a:solidFill>
              <a:latin typeface="Tahoma" pitchFamily="34" charset="0"/>
              <a:ea typeface="Tahoma" pitchFamily="34" charset="0"/>
              <a:cs typeface="Tahoma" pitchFamily="34" charset="0"/>
            </a:endParaRPr>
          </a:p>
          <a:p>
            <a:r>
              <a:rPr lang="en-US" b="1" dirty="0" smtClean="0">
                <a:solidFill>
                  <a:schemeClr val="tx1"/>
                </a:solidFill>
                <a:latin typeface="Tahoma" pitchFamily="34" charset="0"/>
                <a:ea typeface="Tahoma" pitchFamily="34" charset="0"/>
                <a:cs typeface="Tahoma" pitchFamily="34" charset="0"/>
              </a:rPr>
              <a:t>List </a:t>
            </a:r>
            <a:r>
              <a:rPr lang="en-US" b="1" dirty="0">
                <a:solidFill>
                  <a:schemeClr val="tx1"/>
                </a:solidFill>
                <a:latin typeface="Tahoma" pitchFamily="34" charset="0"/>
                <a:ea typeface="Tahoma" pitchFamily="34" charset="0"/>
                <a:cs typeface="Tahoma" pitchFamily="34" charset="0"/>
              </a:rPr>
              <a:t>of Top ten Web Hosting Providers in </a:t>
            </a:r>
            <a:r>
              <a:rPr lang="en-US" b="1" dirty="0" smtClean="0">
                <a:solidFill>
                  <a:schemeClr val="tx1"/>
                </a:solidFill>
                <a:latin typeface="Tahoma" pitchFamily="34" charset="0"/>
                <a:ea typeface="Tahoma" pitchFamily="34" charset="0"/>
                <a:cs typeface="Tahoma" pitchFamily="34" charset="0"/>
              </a:rPr>
              <a:t>2024</a:t>
            </a:r>
          </a:p>
          <a:p>
            <a:endParaRPr lang="en-US" b="1" dirty="0" smtClean="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Hostinger.</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Hostwinds.</a:t>
            </a:r>
            <a:endParaRPr lang="en-US" dirty="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SiteGround.</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Bluehost.</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HostGator.</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DreamHost.</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Inmotion hosting.</a:t>
            </a:r>
            <a:endParaRPr lang="en-US" dirty="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Namecheap</a:t>
            </a:r>
            <a:r>
              <a:rPr lang="en-US" dirty="0" smtClean="0">
                <a:solidFill>
                  <a:schemeClr val="tx1"/>
                </a:solidFill>
                <a:latin typeface="Tahoma" pitchFamily="34" charset="0"/>
                <a:ea typeface="Tahoma" pitchFamily="34" charset="0"/>
                <a:cs typeface="Tahoma" pitchFamily="34" charset="0"/>
              </a:rPr>
              <a:t>.</a:t>
            </a:r>
          </a:p>
          <a:p>
            <a:endParaRPr lang="en-US" b="1" dirty="0">
              <a:solidFill>
                <a:schemeClr val="tx1"/>
              </a:solidFill>
              <a:latin typeface="Tahoma" pitchFamily="34" charset="0"/>
              <a:ea typeface="Tahoma" pitchFamily="34" charset="0"/>
              <a:cs typeface="Tahoma" pitchFamily="34" charset="0"/>
            </a:endParaRPr>
          </a:p>
          <a:p>
            <a:endParaRPr lang="en-US" b="1" dirty="0">
              <a:solidFill>
                <a:schemeClr val="tx1"/>
              </a:solidFill>
              <a:latin typeface="Tahoma" pitchFamily="34" charset="0"/>
              <a:ea typeface="Tahoma" pitchFamily="34" charset="0"/>
              <a:cs typeface="Tahoma" pitchFamily="34" charset="0"/>
            </a:endParaRPr>
          </a:p>
          <a:p>
            <a:endParaRPr lang="en-IN" b="1" dirty="0">
              <a:solidFill>
                <a:schemeClr val="tx1"/>
              </a:solidFill>
              <a:latin typeface="Tahoma" pitchFamily="34" charset="0"/>
              <a:ea typeface="Tahoma" pitchFamily="34" charset="0"/>
              <a:cs typeface="Tahoma"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3789040"/>
            <a:ext cx="6444716" cy="2188922"/>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8224" y="5253289"/>
            <a:ext cx="2376264" cy="902398"/>
          </a:xfrm>
          <a:prstGeom prst="rect">
            <a:avLst/>
          </a:prstGeom>
        </p:spPr>
      </p:pic>
    </p:spTree>
    <p:extLst>
      <p:ext uri="{BB962C8B-B14F-4D97-AF65-F5344CB8AC3E}">
        <p14:creationId xmlns:p14="http://schemas.microsoft.com/office/powerpoint/2010/main" val="3101016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8062" y="404664"/>
            <a:ext cx="7430322" cy="27957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We recommend  Web Hosting - </a:t>
            </a:r>
            <a:r>
              <a:rPr lang="en-US" b="1" dirty="0">
                <a:solidFill>
                  <a:srgbClr val="7030A0"/>
                </a:solidFill>
                <a:latin typeface="Tahoma" pitchFamily="34" charset="0"/>
                <a:ea typeface="Tahoma" pitchFamily="34" charset="0"/>
                <a:cs typeface="Tahoma" pitchFamily="34" charset="0"/>
              </a:rPr>
              <a:t>Hostinger</a:t>
            </a:r>
            <a:r>
              <a:rPr lang="en-US" b="1" dirty="0">
                <a:solidFill>
                  <a:schemeClr val="tx1"/>
                </a:solidFill>
                <a:latin typeface="Tahoma" pitchFamily="34" charset="0"/>
                <a:ea typeface="Tahoma" pitchFamily="34" charset="0"/>
                <a:cs typeface="Tahoma" pitchFamily="34" charset="0"/>
              </a:rPr>
              <a:t> to everyone who is just starting out</a:t>
            </a:r>
          </a:p>
          <a:p>
            <a:endParaRPr lang="en-IN" b="1" dirty="0" smtClean="0">
              <a:solidFill>
                <a:schemeClr val="tx1"/>
              </a:solidFill>
              <a:latin typeface="Tahoma" pitchFamily="34" charset="0"/>
              <a:ea typeface="Tahoma" pitchFamily="34" charset="0"/>
              <a:cs typeface="Tahoma" pitchFamily="34" charset="0"/>
            </a:endParaRPr>
          </a:p>
          <a:p>
            <a:r>
              <a:rPr lang="en-IN" b="1" dirty="0" smtClean="0">
                <a:solidFill>
                  <a:schemeClr val="tx1"/>
                </a:solidFill>
                <a:latin typeface="Tahoma" pitchFamily="34" charset="0"/>
                <a:ea typeface="Tahoma" pitchFamily="34" charset="0"/>
                <a:cs typeface="Tahoma" pitchFamily="34" charset="0"/>
              </a:rPr>
              <a:t>Why </a:t>
            </a:r>
            <a:r>
              <a:rPr lang="en-IN" b="1" dirty="0">
                <a:solidFill>
                  <a:schemeClr val="tx1"/>
                </a:solidFill>
                <a:latin typeface="Tahoma" pitchFamily="34" charset="0"/>
                <a:ea typeface="Tahoma" pitchFamily="34" charset="0"/>
                <a:cs typeface="Tahoma" pitchFamily="34" charset="0"/>
              </a:rPr>
              <a:t>Choose Hostinger</a:t>
            </a:r>
            <a:r>
              <a:rPr lang="en-IN" b="1" dirty="0" smtClean="0">
                <a:solidFill>
                  <a:schemeClr val="tx1"/>
                </a:solidFill>
                <a:latin typeface="Tahoma" pitchFamily="34" charset="0"/>
                <a:ea typeface="Tahoma" pitchFamily="34" charset="0"/>
                <a:cs typeface="Tahoma" pitchFamily="34" charset="0"/>
              </a:rPr>
              <a:t>?</a:t>
            </a:r>
          </a:p>
          <a:p>
            <a:endParaRPr lang="en-IN" b="1" dirty="0" smtClean="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Affordable and competitive pricing</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Reliable performance and uptime</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User-friendly interface and excellent customer </a:t>
            </a:r>
            <a:r>
              <a:rPr lang="en-US" dirty="0" smtClean="0">
                <a:solidFill>
                  <a:schemeClr val="tx1"/>
                </a:solidFill>
                <a:latin typeface="Tahoma" pitchFamily="34" charset="0"/>
                <a:ea typeface="Tahoma" pitchFamily="34" charset="0"/>
                <a:cs typeface="Tahoma" pitchFamily="34" charset="0"/>
              </a:rPr>
              <a:t>support</a:t>
            </a:r>
          </a:p>
          <a:p>
            <a:endParaRPr lang="en-IN" dirty="0">
              <a:solidFill>
                <a:schemeClr val="tx1"/>
              </a:solidFill>
              <a:latin typeface="Tahoma" pitchFamily="34" charset="0"/>
              <a:ea typeface="Tahoma" pitchFamily="34" charset="0"/>
              <a:cs typeface="Tahoma"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947947"/>
            <a:ext cx="7398327" cy="3148053"/>
          </a:xfrm>
          <a:prstGeom prst="rect">
            <a:avLst/>
          </a:prstGeom>
        </p:spPr>
      </p:pic>
    </p:spTree>
    <p:extLst>
      <p:ext uri="{BB962C8B-B14F-4D97-AF65-F5344CB8AC3E}">
        <p14:creationId xmlns:p14="http://schemas.microsoft.com/office/powerpoint/2010/main" val="774888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473" y="2924945"/>
            <a:ext cx="7786254" cy="3129491"/>
          </a:xfrm>
          <a:prstGeom prst="rect">
            <a:avLst/>
          </a:prstGeom>
          <a:ln>
            <a:solidFill>
              <a:srgbClr val="002060"/>
            </a:solidFill>
          </a:ln>
        </p:spPr>
      </p:pic>
      <p:sp>
        <p:nvSpPr>
          <p:cNvPr id="2" name="Rectangle 1"/>
          <p:cNvSpPr/>
          <p:nvPr/>
        </p:nvSpPr>
        <p:spPr>
          <a:xfrm>
            <a:off x="395536" y="1205346"/>
            <a:ext cx="8208912" cy="18565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latin typeface="Tahoma" pitchFamily="34" charset="0"/>
                <a:ea typeface="Tahoma" pitchFamily="34" charset="0"/>
                <a:cs typeface="Tahoma" pitchFamily="34" charset="0"/>
              </a:rPr>
              <a:t>What </a:t>
            </a:r>
            <a:r>
              <a:rPr lang="en-US" b="1" dirty="0">
                <a:solidFill>
                  <a:schemeClr val="tx1"/>
                </a:solidFill>
                <a:latin typeface="Tahoma" pitchFamily="34" charset="0"/>
                <a:ea typeface="Tahoma" pitchFamily="34" charset="0"/>
                <a:cs typeface="Tahoma" pitchFamily="34" charset="0"/>
              </a:rPr>
              <a:t>is Domain Name?</a:t>
            </a:r>
          </a:p>
          <a:p>
            <a:endParaRPr lang="en-US" b="1"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A domain name is a website’s equivalent to a physical address. It consists of a name and an extension. It helps users easily find your website and eliminates the need to memorize the site’s internet protocol (IP) address. On top of all, domain names are key to the internet infrastructure</a:t>
            </a:r>
            <a:r>
              <a:rPr lang="en-US" dirty="0" smtClean="0">
                <a:solidFill>
                  <a:schemeClr val="tx1"/>
                </a:solidFill>
                <a:latin typeface="Tahoma" pitchFamily="34" charset="0"/>
                <a:ea typeface="Tahoma" pitchFamily="34" charset="0"/>
                <a:cs typeface="Tahoma" pitchFamily="34" charset="0"/>
              </a:rPr>
              <a:t>. </a:t>
            </a:r>
            <a:endParaRPr lang="en-US" dirty="0">
              <a:solidFill>
                <a:schemeClr val="tx1"/>
              </a:solidFill>
              <a:latin typeface="Tahoma" pitchFamily="34" charset="0"/>
              <a:ea typeface="Tahoma" pitchFamily="34" charset="0"/>
              <a:cs typeface="Tahoma" pitchFamily="34" charset="0"/>
            </a:endParaRPr>
          </a:p>
          <a:p>
            <a:endParaRPr lang="en-US" dirty="0" smtClean="0">
              <a:solidFill>
                <a:schemeClr val="tx1"/>
              </a:solidFill>
              <a:latin typeface="Tahoma" pitchFamily="34" charset="0"/>
              <a:ea typeface="Tahoma" pitchFamily="34" charset="0"/>
              <a:cs typeface="Tahoma" pitchFamily="34" charset="0"/>
            </a:endParaRPr>
          </a:p>
        </p:txBody>
      </p:sp>
      <p:sp>
        <p:nvSpPr>
          <p:cNvPr id="3" name="Rectangle 2"/>
          <p:cNvSpPr/>
          <p:nvPr/>
        </p:nvSpPr>
        <p:spPr>
          <a:xfrm>
            <a:off x="971600" y="476672"/>
            <a:ext cx="763284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Tahoma" pitchFamily="34" charset="0"/>
                <a:ea typeface="Tahoma" pitchFamily="34" charset="0"/>
                <a:cs typeface="Tahoma" pitchFamily="34" charset="0"/>
              </a:rPr>
              <a:t>Choose a Domain </a:t>
            </a:r>
            <a:r>
              <a:rPr lang="en-US" sz="2400" b="1" dirty="0" smtClean="0">
                <a:solidFill>
                  <a:schemeClr val="accent5">
                    <a:lumMod val="75000"/>
                  </a:schemeClr>
                </a:solidFill>
                <a:latin typeface="Tahoma" pitchFamily="34" charset="0"/>
                <a:ea typeface="Tahoma" pitchFamily="34" charset="0"/>
                <a:cs typeface="Tahoma" pitchFamily="34" charset="0"/>
              </a:rPr>
              <a:t>Name(.www)</a:t>
            </a:r>
            <a:endParaRPr lang="en-IN" sz="2400" b="1" dirty="0">
              <a:solidFill>
                <a:schemeClr val="accent5">
                  <a:lumMod val="75000"/>
                </a:schemeClr>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829855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476672"/>
            <a:ext cx="8352928" cy="2592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Steps to buying </a:t>
            </a:r>
            <a:r>
              <a:rPr lang="en-US" b="1" dirty="0" smtClean="0">
                <a:solidFill>
                  <a:schemeClr val="tx1"/>
                </a:solidFill>
                <a:latin typeface="Tahoma" pitchFamily="34" charset="0"/>
                <a:ea typeface="Tahoma" pitchFamily="34" charset="0"/>
                <a:cs typeface="Tahoma" pitchFamily="34" charset="0"/>
              </a:rPr>
              <a:t>hosting</a:t>
            </a:r>
          </a:p>
          <a:p>
            <a:endParaRPr lang="en-US" b="1" dirty="0">
              <a:solidFill>
                <a:schemeClr val="tx1"/>
              </a:solidFill>
              <a:latin typeface="Tahoma" pitchFamily="34" charset="0"/>
              <a:ea typeface="Tahoma" pitchFamily="34" charset="0"/>
              <a:cs typeface="Tahoma" pitchFamily="34" charset="0"/>
            </a:endParaRPr>
          </a:p>
          <a:p>
            <a:r>
              <a:rPr lang="en-IN" b="1" dirty="0">
                <a:solidFill>
                  <a:schemeClr val="tx1"/>
                </a:solidFill>
                <a:latin typeface="Tahoma" pitchFamily="34" charset="0"/>
                <a:ea typeface="Tahoma" pitchFamily="34" charset="0"/>
                <a:cs typeface="Tahoma" pitchFamily="34" charset="0"/>
              </a:rPr>
              <a:t>Step 1 - Visit Hostinger's Website</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Go to </a:t>
            </a:r>
            <a:r>
              <a:rPr lang="en-US" b="1" dirty="0" smtClean="0">
                <a:solidFill>
                  <a:srgbClr val="7030A0"/>
                </a:solidFill>
                <a:latin typeface="Tahoma" pitchFamily="34" charset="0"/>
                <a:ea typeface="Tahoma" pitchFamily="34" charset="0"/>
                <a:cs typeface="Tahoma" pitchFamily="34" charset="0"/>
              </a:rPr>
              <a:t>www.hostinger.com</a:t>
            </a:r>
            <a:endParaRPr lang="en-US" b="1" dirty="0">
              <a:solidFill>
                <a:srgbClr val="7030A0"/>
              </a:solidFill>
              <a:latin typeface="Tahoma" pitchFamily="34" charset="0"/>
              <a:ea typeface="Tahoma" pitchFamily="34" charset="0"/>
              <a:cs typeface="Tahoma" pitchFamily="34" charset="0"/>
            </a:endParaRP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Explore the various hosting plans available</a:t>
            </a:r>
          </a:p>
          <a:p>
            <a:r>
              <a:rPr lang="en-US" b="1" dirty="0">
                <a:solidFill>
                  <a:schemeClr val="tx1"/>
                </a:solidFill>
                <a:latin typeface="Tahoma" pitchFamily="34" charset="0"/>
                <a:ea typeface="Tahoma" pitchFamily="34" charset="0"/>
                <a:cs typeface="Tahoma" pitchFamily="34" charset="0"/>
              </a:rPr>
              <a:t>Step 2 - Select a Hosting Plan</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Overview of available hosting plans (e.g., Shared Hosting, VPS, Cloud Hosting)</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Choose a plan that fits your needs (e.g., Single Shared Hosting for beginners</a:t>
            </a:r>
            <a:r>
              <a:rPr lang="en-US" dirty="0" smtClean="0">
                <a:solidFill>
                  <a:schemeClr val="tx1"/>
                </a:solidFill>
                <a:latin typeface="Tahoma" pitchFamily="34" charset="0"/>
                <a:ea typeface="Tahoma" pitchFamily="34" charset="0"/>
                <a:cs typeface="Tahoma" pitchFamily="34" charset="0"/>
              </a:rPr>
              <a:t>)</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121" y="3166488"/>
            <a:ext cx="7915715" cy="3111242"/>
          </a:xfrm>
          <a:prstGeom prst="rect">
            <a:avLst/>
          </a:prstGeom>
          <a:ln>
            <a:solidFill>
              <a:srgbClr val="002060"/>
            </a:solidFill>
          </a:ln>
        </p:spPr>
      </p:pic>
    </p:spTree>
    <p:extLst>
      <p:ext uri="{BB962C8B-B14F-4D97-AF65-F5344CB8AC3E}">
        <p14:creationId xmlns:p14="http://schemas.microsoft.com/office/powerpoint/2010/main" val="3583469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836712"/>
            <a:ext cx="7992888" cy="2088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Step 3 - Choose a Domain Name</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Importance of a good domain name (easy to remember, relevant to your content)</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Enter your desired domain name in the search bar to check availability</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Tips for choosing a domain name:</a:t>
            </a:r>
          </a:p>
          <a:p>
            <a:endParaRPr lang="en-US" dirty="0">
              <a:solidFill>
                <a:schemeClr val="tx1"/>
              </a:solidFill>
              <a:latin typeface="Tahoma" pitchFamily="34" charset="0"/>
              <a:ea typeface="Tahoma" pitchFamily="34" charset="0"/>
              <a:cs typeface="Tahoma" pitchFamily="34" charset="0"/>
            </a:endParaRPr>
          </a:p>
          <a:p>
            <a:pPr marL="742950" lvl="2" indent="-285750">
              <a:buFont typeface="Arial" pitchFamily="34" charset="0"/>
              <a:buChar char="•"/>
            </a:pPr>
            <a:r>
              <a:rPr lang="en-US" dirty="0">
                <a:solidFill>
                  <a:schemeClr val="tx1"/>
                </a:solidFill>
                <a:latin typeface="Tahoma" pitchFamily="34" charset="0"/>
                <a:ea typeface="Tahoma" pitchFamily="34" charset="0"/>
                <a:cs typeface="Tahoma" pitchFamily="34" charset="0"/>
              </a:rPr>
              <a:t>     Keep it short and simple</a:t>
            </a:r>
          </a:p>
          <a:p>
            <a:pPr marL="742950" lvl="2" indent="-285750">
              <a:buFont typeface="Arial" pitchFamily="34" charset="0"/>
              <a:buChar char="•"/>
            </a:pPr>
            <a:r>
              <a:rPr lang="en-US" dirty="0">
                <a:solidFill>
                  <a:schemeClr val="tx1"/>
                </a:solidFill>
                <a:latin typeface="Tahoma" pitchFamily="34" charset="0"/>
                <a:ea typeface="Tahoma" pitchFamily="34" charset="0"/>
                <a:cs typeface="Tahoma" pitchFamily="34" charset="0"/>
              </a:rPr>
              <a:t>     Avoid numbers and hyphens</a:t>
            </a:r>
          </a:p>
          <a:p>
            <a:pPr marL="742950" lvl="2" indent="-285750">
              <a:buFont typeface="Arial" pitchFamily="34" charset="0"/>
              <a:buChar char="•"/>
            </a:pPr>
            <a:r>
              <a:rPr lang="en-US" dirty="0">
                <a:solidFill>
                  <a:schemeClr val="tx1"/>
                </a:solidFill>
                <a:latin typeface="Tahoma" pitchFamily="34" charset="0"/>
                <a:ea typeface="Tahoma" pitchFamily="34" charset="0"/>
                <a:cs typeface="Tahoma" pitchFamily="34" charset="0"/>
              </a:rPr>
              <a:t>     Use keywords related to your content</a:t>
            </a:r>
            <a:endParaRPr lang="en-IN" dirty="0">
              <a:solidFill>
                <a:schemeClr val="tx1"/>
              </a:solidFill>
              <a:latin typeface="Tahoma" pitchFamily="34" charset="0"/>
              <a:ea typeface="Tahoma" pitchFamily="34" charset="0"/>
              <a:cs typeface="Tahoma" pitchFamily="34" charset="0"/>
            </a:endParaRPr>
          </a:p>
        </p:txBody>
      </p:sp>
      <p:pic>
        <p:nvPicPr>
          <p:cNvPr id="3" name="Picture 2" descr="Domain Name Search | Check and Buy Available Domains - Google Chrome"/>
          <p:cNvPicPr>
            <a:picLocks noChangeAspect="1"/>
          </p:cNvPicPr>
          <p:nvPr/>
        </p:nvPicPr>
        <p:blipFill rotWithShape="1">
          <a:blip r:embed="rId2">
            <a:extLst>
              <a:ext uri="{28A0092B-C50C-407E-A947-70E740481C1C}">
                <a14:useLocalDpi xmlns:a14="http://schemas.microsoft.com/office/drawing/2010/main" val="0"/>
              </a:ext>
            </a:extLst>
          </a:blip>
          <a:srcRect t="11013" b="11013"/>
          <a:stretch/>
        </p:blipFill>
        <p:spPr>
          <a:xfrm>
            <a:off x="539552" y="3284984"/>
            <a:ext cx="7782513" cy="2880289"/>
          </a:xfrm>
          <a:prstGeom prst="rect">
            <a:avLst/>
          </a:prstGeom>
          <a:ln>
            <a:solidFill>
              <a:srgbClr val="002060"/>
            </a:solidFill>
          </a:ln>
        </p:spPr>
      </p:pic>
    </p:spTree>
    <p:extLst>
      <p:ext uri="{BB962C8B-B14F-4D97-AF65-F5344CB8AC3E}">
        <p14:creationId xmlns:p14="http://schemas.microsoft.com/office/powerpoint/2010/main" val="1362021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04664"/>
            <a:ext cx="7848872" cy="5976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Step 4 - Add to Cart and Review Order</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Review your selected hosting plan and domain name</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Check for any available discounts or promotions</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Add any additional services if needed (e.g., SSL certificate, domain privacy)</a:t>
            </a:r>
          </a:p>
          <a:p>
            <a:r>
              <a:rPr lang="en-US" b="1" dirty="0">
                <a:solidFill>
                  <a:schemeClr val="tx1"/>
                </a:solidFill>
                <a:latin typeface="Tahoma" pitchFamily="34" charset="0"/>
                <a:ea typeface="Tahoma" pitchFamily="34" charset="0"/>
                <a:cs typeface="Tahoma" pitchFamily="34" charset="0"/>
              </a:rPr>
              <a:t>Step 5 - Create an Account</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Enter your email address and create a password</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Alternatively, sign up using your Google or Facebook account</a:t>
            </a:r>
          </a:p>
          <a:p>
            <a:r>
              <a:rPr lang="en-IN" b="1" dirty="0">
                <a:solidFill>
                  <a:schemeClr val="tx1"/>
                </a:solidFill>
                <a:latin typeface="Tahoma" pitchFamily="34" charset="0"/>
                <a:ea typeface="Tahoma" pitchFamily="34" charset="0"/>
                <a:cs typeface="Tahoma" pitchFamily="34" charset="0"/>
              </a:rPr>
              <a:t>Step 6 - Make Payment</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Enter your payment information (credit card, PayPal, etc.)</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Review and confirm your order</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Look out for a confirmation email with your account details</a:t>
            </a:r>
          </a:p>
          <a:p>
            <a:r>
              <a:rPr lang="en-US" b="1" dirty="0">
                <a:solidFill>
                  <a:schemeClr val="tx1"/>
                </a:solidFill>
                <a:latin typeface="Tahoma" pitchFamily="34" charset="0"/>
                <a:ea typeface="Tahoma" pitchFamily="34" charset="0"/>
                <a:cs typeface="Tahoma" pitchFamily="34" charset="0"/>
              </a:rPr>
              <a:t>Step 7 - Access Your Hosting Dashboard</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Log in to your Hostinger account</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Navigate to the hosting dashboard</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Familiarize yourself with the dashboard features and settings</a:t>
            </a:r>
          </a:p>
          <a:p>
            <a:r>
              <a:rPr lang="en-US" b="1" dirty="0">
                <a:solidFill>
                  <a:schemeClr val="tx1"/>
                </a:solidFill>
                <a:latin typeface="Tahoma" pitchFamily="34" charset="0"/>
                <a:ea typeface="Tahoma" pitchFamily="34" charset="0"/>
                <a:cs typeface="Tahoma" pitchFamily="34" charset="0"/>
              </a:rPr>
              <a:t>Step 8 - Install WordPress</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Install WordPress on your hosting account (most hosts offer one-click installations). </a:t>
            </a:r>
            <a:endParaRPr lang="en-IN"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516885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2835" y="748145"/>
            <a:ext cx="7481456" cy="789710"/>
          </a:xfrm>
          <a:prstGeom prst="rect">
            <a:avLst/>
          </a:prstGeom>
          <a:solidFill>
            <a:schemeClr val="bg1"/>
          </a:solidFill>
          <a:ln>
            <a:solidFill>
              <a:srgbClr val="1A0D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A0DAB"/>
                </a:solidFill>
                <a:latin typeface="Tahoma" pitchFamily="34" charset="0"/>
                <a:ea typeface="Tahoma" pitchFamily="34" charset="0"/>
                <a:cs typeface="Tahoma" pitchFamily="34" charset="0"/>
              </a:rPr>
              <a:t>In the case, If we buy Web Hosting from </a:t>
            </a:r>
            <a:r>
              <a:rPr lang="en-US" b="1" dirty="0" smtClean="0">
                <a:solidFill>
                  <a:srgbClr val="1A0DAB"/>
                </a:solidFill>
                <a:latin typeface="Tahoma" pitchFamily="34" charset="0"/>
                <a:ea typeface="Tahoma" pitchFamily="34" charset="0"/>
                <a:cs typeface="Tahoma" pitchFamily="34" charset="0"/>
              </a:rPr>
              <a:t>Hosting </a:t>
            </a:r>
            <a:r>
              <a:rPr lang="en-US" b="1" dirty="0">
                <a:solidFill>
                  <a:srgbClr val="1A0DAB"/>
                </a:solidFill>
                <a:latin typeface="Tahoma" pitchFamily="34" charset="0"/>
                <a:ea typeface="Tahoma" pitchFamily="34" charset="0"/>
                <a:cs typeface="Tahoma" pitchFamily="34" charset="0"/>
              </a:rPr>
              <a:t>and Domain from </a:t>
            </a:r>
            <a:r>
              <a:rPr lang="en-US" b="1" dirty="0" smtClean="0">
                <a:solidFill>
                  <a:srgbClr val="1A0DAB"/>
                </a:solidFill>
                <a:latin typeface="Tahoma" pitchFamily="34" charset="0"/>
                <a:ea typeface="Tahoma" pitchFamily="34" charset="0"/>
                <a:cs typeface="Tahoma" pitchFamily="34" charset="0"/>
              </a:rPr>
              <a:t>Godaddy</a:t>
            </a:r>
            <a:endParaRPr lang="en-IN" b="1" dirty="0" err="1">
              <a:solidFill>
                <a:srgbClr val="1A0DAB"/>
              </a:solidFill>
              <a:latin typeface="Tahoma" pitchFamily="34" charset="0"/>
              <a:ea typeface="Tahoma" pitchFamily="34" charset="0"/>
              <a:cs typeface="Tahoma" pitchFamily="34" charset="0"/>
            </a:endParaRPr>
          </a:p>
        </p:txBody>
      </p:sp>
      <p:sp>
        <p:nvSpPr>
          <p:cNvPr id="3" name="Rectangle 2"/>
          <p:cNvSpPr/>
          <p:nvPr/>
        </p:nvSpPr>
        <p:spPr>
          <a:xfrm>
            <a:off x="831274" y="1773382"/>
            <a:ext cx="7523018" cy="39208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b="1" dirty="0" smtClean="0">
                <a:solidFill>
                  <a:srgbClr val="1A0DAB"/>
                </a:solidFill>
                <a:latin typeface="Tahoma" pitchFamily="34" charset="0"/>
                <a:ea typeface="Tahoma" pitchFamily="34" charset="0"/>
                <a:cs typeface="Tahoma" pitchFamily="34" charset="0"/>
              </a:rPr>
              <a:t>Unlock </a:t>
            </a:r>
            <a:r>
              <a:rPr lang="en-US" b="1" dirty="0">
                <a:solidFill>
                  <a:srgbClr val="1A0DAB"/>
                </a:solidFill>
                <a:latin typeface="Tahoma" pitchFamily="34" charset="0"/>
                <a:ea typeface="Tahoma" pitchFamily="34" charset="0"/>
                <a:cs typeface="Tahoma" pitchFamily="34" charset="0"/>
              </a:rPr>
              <a:t>the Domain at </a:t>
            </a:r>
            <a:r>
              <a:rPr lang="en-US" b="1" dirty="0" smtClean="0">
                <a:solidFill>
                  <a:srgbClr val="1A0DAB"/>
                </a:solidFill>
                <a:latin typeface="Tahoma" pitchFamily="34" charset="0"/>
                <a:ea typeface="Tahoma" pitchFamily="34" charset="0"/>
                <a:cs typeface="Tahoma" pitchFamily="34" charset="0"/>
              </a:rPr>
              <a:t>GoDaddy</a:t>
            </a:r>
          </a:p>
          <a:p>
            <a:endParaRPr lang="en-US" b="1" dirty="0">
              <a:solidFill>
                <a:srgbClr val="1A0DAB"/>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Domain registrars offer a domain lock to protect registration details. When a domain is locked, the owner can’t initiate a transfer, change ownership details, or delete the domain</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GoDaddy enables this feature by default. Here’s how to turn it off</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pPr marL="342900" indent="-342900">
              <a:buFont typeface="Wingdings" pitchFamily="2" charset="2"/>
              <a:buChar char="Ø"/>
            </a:pPr>
            <a:r>
              <a:rPr lang="en-US" dirty="0">
                <a:solidFill>
                  <a:schemeClr val="tx1"/>
                </a:solidFill>
                <a:latin typeface="Tahoma" pitchFamily="34" charset="0"/>
                <a:ea typeface="Tahoma" pitchFamily="34" charset="0"/>
                <a:cs typeface="Tahoma" pitchFamily="34" charset="0"/>
              </a:rPr>
              <a:t>Sign in to your GoDaddy account and open the </a:t>
            </a:r>
            <a:r>
              <a:rPr lang="en-US" b="1" dirty="0">
                <a:solidFill>
                  <a:schemeClr val="tx1"/>
                </a:solidFill>
                <a:latin typeface="Tahoma" pitchFamily="34" charset="0"/>
                <a:ea typeface="Tahoma" pitchFamily="34" charset="0"/>
                <a:cs typeface="Tahoma" pitchFamily="34" charset="0"/>
              </a:rPr>
              <a:t>Domain Portfolio</a:t>
            </a:r>
            <a:r>
              <a:rPr lang="en-US" dirty="0">
                <a:solidFill>
                  <a:schemeClr val="tx1"/>
                </a:solidFill>
                <a:latin typeface="Tahoma" pitchFamily="34" charset="0"/>
                <a:ea typeface="Tahoma" pitchFamily="34" charset="0"/>
                <a:cs typeface="Tahoma" pitchFamily="34" charset="0"/>
              </a:rPr>
              <a:t> page</a:t>
            </a:r>
            <a:r>
              <a:rPr lang="en-US" dirty="0" smtClean="0">
                <a:solidFill>
                  <a:schemeClr val="tx1"/>
                </a:solidFill>
                <a:latin typeface="Tahoma" pitchFamily="34" charset="0"/>
                <a:ea typeface="Tahoma" pitchFamily="34" charset="0"/>
                <a:cs typeface="Tahoma" pitchFamily="34" charset="0"/>
              </a:rPr>
              <a:t>.</a:t>
            </a:r>
          </a:p>
          <a:p>
            <a:pPr marL="342900" indent="-342900">
              <a:buFont typeface="Wingdings" pitchFamily="2" charset="2"/>
              <a:buChar char="Ø"/>
            </a:pPr>
            <a:endParaRPr lang="en-US" dirty="0">
              <a:solidFill>
                <a:schemeClr val="tx1"/>
              </a:solidFill>
              <a:latin typeface="Tahoma" pitchFamily="34" charset="0"/>
              <a:ea typeface="Tahoma" pitchFamily="34" charset="0"/>
              <a:cs typeface="Tahoma" pitchFamily="34" charset="0"/>
            </a:endParaRPr>
          </a:p>
          <a:p>
            <a:pPr marL="342900" indent="-342900">
              <a:buFont typeface="Wingdings" pitchFamily="2" charset="2"/>
              <a:buChar char="Ø"/>
            </a:pPr>
            <a:r>
              <a:rPr lang="en-US" dirty="0">
                <a:solidFill>
                  <a:schemeClr val="tx1"/>
                </a:solidFill>
                <a:latin typeface="Tahoma" pitchFamily="34" charset="0"/>
                <a:ea typeface="Tahoma" pitchFamily="34" charset="0"/>
                <a:cs typeface="Tahoma" pitchFamily="34" charset="0"/>
              </a:rPr>
              <a:t>Click on the three-dot icon next to the domain name you want to transfer and select </a:t>
            </a:r>
            <a:r>
              <a:rPr lang="en-US" b="1" dirty="0">
                <a:solidFill>
                  <a:schemeClr val="tx1"/>
                </a:solidFill>
                <a:latin typeface="Tahoma" pitchFamily="34" charset="0"/>
                <a:ea typeface="Tahoma" pitchFamily="34" charset="0"/>
                <a:cs typeface="Tahoma" pitchFamily="34" charset="0"/>
              </a:rPr>
              <a:t>Turn Lock Off</a:t>
            </a:r>
            <a:r>
              <a:rPr lang="en-US" dirty="0">
                <a:solidFill>
                  <a:schemeClr val="tx1"/>
                </a:solidFill>
                <a:latin typeface="Tahoma" pitchFamily="34" charset="0"/>
                <a:ea typeface="Tahoma" pitchFamily="34" charset="0"/>
                <a:cs typeface="Tahoma" pitchFamily="34" charset="0"/>
              </a:rPr>
              <a:t>.</a:t>
            </a:r>
          </a:p>
        </p:txBody>
      </p:sp>
    </p:spTree>
    <p:extLst>
      <p:ext uri="{BB962C8B-B14F-4D97-AF65-F5344CB8AC3E}">
        <p14:creationId xmlns:p14="http://schemas.microsoft.com/office/powerpoint/2010/main" val="3288050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8037" y="692726"/>
            <a:ext cx="7758546" cy="259080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540328" y="3546764"/>
            <a:ext cx="7813964" cy="24106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dirty="0" smtClean="0">
                <a:solidFill>
                  <a:schemeClr val="tx1"/>
                </a:solidFill>
                <a:latin typeface="Tahoma" pitchFamily="34" charset="0"/>
                <a:ea typeface="Tahoma" pitchFamily="34" charset="0"/>
                <a:cs typeface="Tahoma" pitchFamily="34" charset="0"/>
              </a:rPr>
              <a:t>Read </a:t>
            </a:r>
            <a:r>
              <a:rPr lang="en-US" dirty="0">
                <a:solidFill>
                  <a:schemeClr val="tx1"/>
                </a:solidFill>
                <a:latin typeface="Tahoma" pitchFamily="34" charset="0"/>
                <a:ea typeface="Tahoma" pitchFamily="34" charset="0"/>
                <a:cs typeface="Tahoma" pitchFamily="34" charset="0"/>
              </a:rPr>
              <a:t>the disclaimer and click</a:t>
            </a:r>
            <a:r>
              <a:rPr lang="en-US" dirty="0"/>
              <a:t> </a:t>
            </a:r>
            <a:r>
              <a:rPr lang="en-US" b="1" dirty="0">
                <a:solidFill>
                  <a:schemeClr val="tx1"/>
                </a:solidFill>
                <a:latin typeface="Tahoma" pitchFamily="34" charset="0"/>
                <a:ea typeface="Tahoma" pitchFamily="34" charset="0"/>
                <a:cs typeface="Tahoma" pitchFamily="34" charset="0"/>
              </a:rPr>
              <a:t>Continue</a:t>
            </a:r>
            <a:r>
              <a:rPr lang="en-US" b="1" dirty="0"/>
              <a:t> </a:t>
            </a:r>
            <a:r>
              <a:rPr lang="en-US" dirty="0">
                <a:solidFill>
                  <a:schemeClr val="tx1"/>
                </a:solidFill>
                <a:latin typeface="Tahoma" pitchFamily="34" charset="0"/>
                <a:ea typeface="Tahoma" pitchFamily="34" charset="0"/>
                <a:cs typeface="Tahoma" pitchFamily="34" charset="0"/>
              </a:rPr>
              <a:t>to confirm. If you enable</a:t>
            </a:r>
            <a:r>
              <a:rPr lang="en-US" dirty="0"/>
              <a:t> </a:t>
            </a:r>
            <a:r>
              <a:rPr lang="en-US" b="1" dirty="0" smtClean="0">
                <a:solidFill>
                  <a:schemeClr val="tx1"/>
                </a:solidFill>
                <a:latin typeface="Tahoma" pitchFamily="34" charset="0"/>
                <a:ea typeface="Tahoma" pitchFamily="34" charset="0"/>
                <a:cs typeface="Tahoma" pitchFamily="34" charset="0"/>
              </a:rPr>
              <a:t>Domain Protection</a:t>
            </a:r>
            <a:r>
              <a:rPr lang="en-US" dirty="0">
                <a:solidFill>
                  <a:schemeClr val="tx1"/>
                </a:solidFill>
                <a:latin typeface="Tahoma" pitchFamily="34" charset="0"/>
                <a:ea typeface="Tahoma" pitchFamily="34" charset="0"/>
                <a:cs typeface="Tahoma" pitchFamily="34" charset="0"/>
              </a:rPr>
              <a:t>, verify your identity by entering the code sent via SMS or your </a:t>
            </a:r>
            <a:r>
              <a:rPr lang="en-US" dirty="0" smtClean="0">
                <a:solidFill>
                  <a:schemeClr val="tx1"/>
                </a:solidFill>
                <a:latin typeface="Tahoma" pitchFamily="34" charset="0"/>
                <a:ea typeface="Tahoma" pitchFamily="34" charset="0"/>
                <a:cs typeface="Tahoma" pitchFamily="34" charset="0"/>
              </a:rPr>
              <a:t> authenticator </a:t>
            </a:r>
            <a:r>
              <a:rPr lang="en-US" dirty="0">
                <a:solidFill>
                  <a:schemeClr val="tx1"/>
                </a:solidFill>
                <a:latin typeface="Tahoma" pitchFamily="34" charset="0"/>
                <a:ea typeface="Tahoma" pitchFamily="34" charset="0"/>
                <a:cs typeface="Tahoma" pitchFamily="34" charset="0"/>
              </a:rPr>
              <a:t>app. Alternatively, input the one-time password sent to your email</a:t>
            </a:r>
            <a:r>
              <a:rPr lang="en-US" dirty="0" smtClean="0">
                <a:solidFill>
                  <a:schemeClr val="tx1"/>
                </a:solidFill>
                <a:latin typeface="Tahoma" pitchFamily="34" charset="0"/>
                <a:ea typeface="Tahoma" pitchFamily="34" charset="0"/>
                <a:cs typeface="Tahoma" pitchFamily="34" charset="0"/>
              </a:rPr>
              <a:t>.</a:t>
            </a:r>
          </a:p>
          <a:p>
            <a:pPr marL="285750" indent="-285750">
              <a:buFont typeface="Wingdings" pitchFamily="2" charset="2"/>
              <a:buChar char="Ø"/>
            </a:pPr>
            <a:endParaRPr lang="en-US" dirty="0">
              <a:solidFill>
                <a:schemeClr val="tx1"/>
              </a:solidFill>
              <a:latin typeface="Tahoma" pitchFamily="34" charset="0"/>
              <a:ea typeface="Tahoma" pitchFamily="34" charset="0"/>
              <a:cs typeface="Tahoma" pitchFamily="34" charset="0"/>
            </a:endParaRPr>
          </a:p>
          <a:p>
            <a:pPr marL="285750" indent="-285750">
              <a:buFont typeface="Wingdings" pitchFamily="2" charset="2"/>
              <a:buChar char="Ø"/>
            </a:pPr>
            <a:r>
              <a:rPr lang="en-US" dirty="0" smtClean="0">
                <a:solidFill>
                  <a:schemeClr val="tx1"/>
                </a:solidFill>
                <a:latin typeface="Tahoma" pitchFamily="34" charset="0"/>
                <a:ea typeface="Tahoma" pitchFamily="34" charset="0"/>
                <a:cs typeface="Tahoma" pitchFamily="34" charset="0"/>
              </a:rPr>
              <a:t>If </a:t>
            </a:r>
            <a:r>
              <a:rPr lang="en-US" dirty="0">
                <a:solidFill>
                  <a:schemeClr val="tx1"/>
                </a:solidFill>
                <a:latin typeface="Tahoma" pitchFamily="34" charset="0"/>
                <a:ea typeface="Tahoma" pitchFamily="34" charset="0"/>
                <a:cs typeface="Tahoma" pitchFamily="34" charset="0"/>
              </a:rPr>
              <a:t>the process is successful, the domain’s lock status should change to </a:t>
            </a:r>
            <a:r>
              <a:rPr lang="en-US" b="1" dirty="0">
                <a:solidFill>
                  <a:schemeClr val="tx1"/>
                </a:solidFill>
                <a:latin typeface="Tahoma" pitchFamily="34" charset="0"/>
                <a:ea typeface="Tahoma" pitchFamily="34" charset="0"/>
                <a:cs typeface="Tahoma" pitchFamily="34" charset="0"/>
              </a:rPr>
              <a:t>Off</a:t>
            </a:r>
            <a:r>
              <a:rPr lang="en-US" dirty="0">
                <a:solidFill>
                  <a:schemeClr val="tx1"/>
                </a:solidFill>
                <a:latin typeface="Tahoma" pitchFamily="34" charset="0"/>
                <a:ea typeface="Tahoma" pitchFamily="34" charset="0"/>
                <a:cs typeface="Tahoma" pitchFamily="34" charset="0"/>
              </a:rPr>
              <a:t>.</a:t>
            </a:r>
          </a:p>
        </p:txBody>
      </p:sp>
    </p:spTree>
    <p:extLst>
      <p:ext uri="{BB962C8B-B14F-4D97-AF65-F5344CB8AC3E}">
        <p14:creationId xmlns:p14="http://schemas.microsoft.com/office/powerpoint/2010/main" val="1728791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855" y="526474"/>
            <a:ext cx="7453746" cy="21336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762001" y="2784765"/>
            <a:ext cx="7467600" cy="335280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1A0DAB"/>
                </a:solidFill>
                <a:latin typeface="Tahoma" pitchFamily="34" charset="0"/>
                <a:ea typeface="Tahoma" pitchFamily="34" charset="0"/>
                <a:cs typeface="Tahoma" pitchFamily="34" charset="0"/>
              </a:rPr>
              <a:t>2. Point the Domain to Hostinger Nameservers</a:t>
            </a:r>
          </a:p>
          <a:p>
            <a:endParaRPr lang="en-US" b="1"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A</a:t>
            </a:r>
            <a:r>
              <a:rPr lang="en-US" dirty="0"/>
              <a:t> </a:t>
            </a:r>
            <a:r>
              <a:rPr lang="en-US" b="1" dirty="0">
                <a:solidFill>
                  <a:schemeClr val="tx1"/>
                </a:solidFill>
                <a:latin typeface="Tahoma" pitchFamily="34" charset="0"/>
                <a:ea typeface="Tahoma" pitchFamily="34" charset="0"/>
                <a:cs typeface="Tahoma" pitchFamily="34" charset="0"/>
              </a:rPr>
              <a:t>domain name system (DNS)</a:t>
            </a:r>
            <a:r>
              <a:rPr lang="en-US" dirty="0"/>
              <a:t> </a:t>
            </a:r>
            <a:r>
              <a:rPr lang="en-US" dirty="0">
                <a:solidFill>
                  <a:schemeClr val="tx1"/>
                </a:solidFill>
                <a:latin typeface="Tahoma" pitchFamily="34" charset="0"/>
                <a:ea typeface="Tahoma" pitchFamily="34" charset="0"/>
                <a:cs typeface="Tahoma" pitchFamily="34" charset="0"/>
              </a:rPr>
              <a:t>translates domain names into IP addresses, allowing browsers to locate and load the websites. When you transfer a domain, DNS settings often become temporarily locked, preventing edits.</a:t>
            </a:r>
          </a:p>
          <a:p>
            <a:r>
              <a:rPr lang="en-US" dirty="0">
                <a:solidFill>
                  <a:schemeClr val="tx1"/>
                </a:solidFill>
                <a:latin typeface="Tahoma" pitchFamily="34" charset="0"/>
                <a:ea typeface="Tahoma" pitchFamily="34" charset="0"/>
                <a:cs typeface="Tahoma" pitchFamily="34" charset="0"/>
              </a:rPr>
              <a:t>To keep your website and email services running smoothly, </a:t>
            </a:r>
            <a:r>
              <a:rPr lang="en-US" b="1" dirty="0">
                <a:solidFill>
                  <a:schemeClr val="tx1"/>
                </a:solidFill>
                <a:latin typeface="Tahoma" pitchFamily="34" charset="0"/>
                <a:ea typeface="Tahoma" pitchFamily="34" charset="0"/>
                <a:cs typeface="Tahoma" pitchFamily="34" charset="0"/>
              </a:rPr>
              <a:t>point your domain to Hostinger</a:t>
            </a:r>
            <a:r>
              <a:rPr lang="en-US" dirty="0"/>
              <a:t> </a:t>
            </a:r>
            <a:r>
              <a:rPr lang="en-US" dirty="0">
                <a:solidFill>
                  <a:schemeClr val="tx1"/>
                </a:solidFill>
                <a:latin typeface="Tahoma" pitchFamily="34" charset="0"/>
                <a:ea typeface="Tahoma" pitchFamily="34" charset="0"/>
                <a:cs typeface="Tahoma" pitchFamily="34" charset="0"/>
              </a:rPr>
              <a:t>before starting the domain transfer process.</a:t>
            </a:r>
          </a:p>
          <a:p>
            <a:r>
              <a:rPr lang="en-US" dirty="0">
                <a:solidFill>
                  <a:schemeClr val="tx1"/>
                </a:solidFill>
                <a:latin typeface="Tahoma" pitchFamily="34" charset="0"/>
                <a:ea typeface="Tahoma" pitchFamily="34" charset="0"/>
                <a:cs typeface="Tahoma" pitchFamily="34" charset="0"/>
              </a:rPr>
              <a:t>Here’s how to do it:</a:t>
            </a:r>
          </a:p>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Open the</a:t>
            </a:r>
            <a:r>
              <a:rPr lang="en-US" dirty="0"/>
              <a:t> </a:t>
            </a:r>
            <a:r>
              <a:rPr lang="en-US" b="1" dirty="0">
                <a:solidFill>
                  <a:schemeClr val="tx1"/>
                </a:solidFill>
                <a:latin typeface="Tahoma" pitchFamily="34" charset="0"/>
                <a:ea typeface="Tahoma" pitchFamily="34" charset="0"/>
                <a:cs typeface="Tahoma" pitchFamily="34" charset="0"/>
              </a:rPr>
              <a:t>Domain Portfolio</a:t>
            </a:r>
            <a:r>
              <a:rPr lang="en-US" dirty="0"/>
              <a:t> </a:t>
            </a:r>
            <a:r>
              <a:rPr lang="en-US" dirty="0">
                <a:solidFill>
                  <a:schemeClr val="tx1"/>
                </a:solidFill>
                <a:latin typeface="Tahoma" pitchFamily="34" charset="0"/>
                <a:ea typeface="Tahoma" pitchFamily="34" charset="0"/>
                <a:cs typeface="Tahoma" pitchFamily="34" charset="0"/>
              </a:rPr>
              <a:t>page.</a:t>
            </a:r>
          </a:p>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Click on the three-dot icon next to the domain name you want to transfer and select</a:t>
            </a:r>
            <a:r>
              <a:rPr lang="en-US" dirty="0"/>
              <a:t> </a:t>
            </a:r>
            <a:r>
              <a:rPr lang="en-US" b="1" dirty="0">
                <a:solidFill>
                  <a:schemeClr val="tx1"/>
                </a:solidFill>
                <a:latin typeface="Tahoma" pitchFamily="34" charset="0"/>
                <a:ea typeface="Tahoma" pitchFamily="34" charset="0"/>
                <a:cs typeface="Tahoma" pitchFamily="34" charset="0"/>
              </a:rPr>
              <a:t>Edit DNS</a:t>
            </a:r>
            <a:r>
              <a:rPr lang="en-US" dirty="0">
                <a:solidFill>
                  <a:schemeClr val="tx1"/>
                </a:solidFill>
                <a:latin typeface="Tahoma" pitchFamily="34" charset="0"/>
                <a:ea typeface="Tahoma" pitchFamily="34" charset="0"/>
                <a:cs typeface="Tahoma" pitchFamily="34" charset="0"/>
              </a:rPr>
              <a:t>.</a:t>
            </a:r>
          </a:p>
        </p:txBody>
      </p:sp>
    </p:spTree>
    <p:extLst>
      <p:ext uri="{BB962C8B-B14F-4D97-AF65-F5344CB8AC3E}">
        <p14:creationId xmlns:p14="http://schemas.microsoft.com/office/powerpoint/2010/main" val="2543524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5127" y="424213"/>
            <a:ext cx="7370618" cy="1861787"/>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858982" y="3352800"/>
            <a:ext cx="7356763" cy="193963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831272" y="2535383"/>
            <a:ext cx="7384473" cy="637309"/>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Open the</a:t>
            </a:r>
            <a:r>
              <a:rPr lang="en-US" dirty="0"/>
              <a:t> </a:t>
            </a:r>
            <a:r>
              <a:rPr lang="en-US" b="1" dirty="0">
                <a:solidFill>
                  <a:schemeClr val="tx1"/>
                </a:solidFill>
                <a:latin typeface="Tahoma" pitchFamily="34" charset="0"/>
                <a:ea typeface="Tahoma" pitchFamily="34" charset="0"/>
                <a:cs typeface="Tahoma" pitchFamily="34" charset="0"/>
              </a:rPr>
              <a:t>Nameservers </a:t>
            </a:r>
            <a:r>
              <a:rPr lang="en-US" dirty="0">
                <a:solidFill>
                  <a:schemeClr val="tx1"/>
                </a:solidFill>
                <a:latin typeface="Tahoma" pitchFamily="34" charset="0"/>
                <a:ea typeface="Tahoma" pitchFamily="34" charset="0"/>
                <a:cs typeface="Tahoma" pitchFamily="34" charset="0"/>
              </a:rPr>
              <a:t>tab and select</a:t>
            </a:r>
            <a:r>
              <a:rPr lang="en-US" dirty="0"/>
              <a:t> </a:t>
            </a:r>
            <a:r>
              <a:rPr lang="en-US" b="1" dirty="0">
                <a:solidFill>
                  <a:schemeClr val="tx1"/>
                </a:solidFill>
                <a:latin typeface="Tahoma" pitchFamily="34" charset="0"/>
                <a:ea typeface="Tahoma" pitchFamily="34" charset="0"/>
                <a:cs typeface="Tahoma" pitchFamily="34" charset="0"/>
              </a:rPr>
              <a:t>Change Nameservers.</a:t>
            </a:r>
          </a:p>
        </p:txBody>
      </p:sp>
      <p:sp>
        <p:nvSpPr>
          <p:cNvPr id="5" name="Rectangle 4"/>
          <p:cNvSpPr/>
          <p:nvPr/>
        </p:nvSpPr>
        <p:spPr>
          <a:xfrm>
            <a:off x="845127" y="5444837"/>
            <a:ext cx="7384473" cy="72043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dirty="0">
                <a:solidFill>
                  <a:schemeClr val="tx1"/>
                </a:solidFill>
                <a:latin typeface="Tahoma" pitchFamily="34" charset="0"/>
                <a:ea typeface="Tahoma" pitchFamily="34" charset="0"/>
                <a:cs typeface="Tahoma" pitchFamily="34" charset="0"/>
              </a:rPr>
              <a:t>Choose </a:t>
            </a:r>
            <a:r>
              <a:rPr lang="en-IN" b="1" dirty="0">
                <a:solidFill>
                  <a:schemeClr val="tx1"/>
                </a:solidFill>
                <a:latin typeface="Tahoma" pitchFamily="34" charset="0"/>
                <a:ea typeface="Tahoma" pitchFamily="34" charset="0"/>
                <a:cs typeface="Tahoma" pitchFamily="34" charset="0"/>
              </a:rPr>
              <a:t>I’ll use my own nameservers</a:t>
            </a:r>
            <a:r>
              <a:rPr lang="en-IN" dirty="0"/>
              <a:t> </a:t>
            </a:r>
            <a:r>
              <a:rPr lang="en-IN" dirty="0">
                <a:solidFill>
                  <a:schemeClr val="tx1"/>
                </a:solidFill>
                <a:latin typeface="Tahoma" pitchFamily="34" charset="0"/>
                <a:ea typeface="Tahoma" pitchFamily="34" charset="0"/>
                <a:cs typeface="Tahoma" pitchFamily="34" charset="0"/>
              </a:rPr>
              <a:t>and enter Hostinger’s nameservers ‒ </a:t>
            </a:r>
            <a:r>
              <a:rPr lang="en-IN" b="1" dirty="0">
                <a:solidFill>
                  <a:schemeClr val="tx1"/>
                </a:solidFill>
                <a:latin typeface="Tahoma" pitchFamily="34" charset="0"/>
                <a:ea typeface="Tahoma" pitchFamily="34" charset="0"/>
                <a:cs typeface="Tahoma" pitchFamily="34" charset="0"/>
              </a:rPr>
              <a:t>ns1.dns-parking.com</a:t>
            </a:r>
            <a:r>
              <a:rPr lang="en-IN" dirty="0"/>
              <a:t> </a:t>
            </a:r>
            <a:r>
              <a:rPr lang="en-IN" dirty="0">
                <a:solidFill>
                  <a:schemeClr val="tx1"/>
                </a:solidFill>
                <a:latin typeface="Tahoma" pitchFamily="34" charset="0"/>
                <a:ea typeface="Tahoma" pitchFamily="34" charset="0"/>
                <a:cs typeface="Tahoma" pitchFamily="34" charset="0"/>
              </a:rPr>
              <a:t>and</a:t>
            </a:r>
            <a:r>
              <a:rPr lang="en-IN" dirty="0"/>
              <a:t> </a:t>
            </a:r>
            <a:r>
              <a:rPr lang="en-IN" b="1" dirty="0">
                <a:solidFill>
                  <a:schemeClr val="tx1"/>
                </a:solidFill>
                <a:latin typeface="Tahoma" pitchFamily="34" charset="0"/>
                <a:ea typeface="Tahoma" pitchFamily="34" charset="0"/>
                <a:cs typeface="Tahoma" pitchFamily="34" charset="0"/>
              </a:rPr>
              <a:t>ns2.dns-parking.com</a:t>
            </a:r>
            <a:r>
              <a:rPr lang="en-IN" dirty="0"/>
              <a:t>.</a:t>
            </a:r>
          </a:p>
        </p:txBody>
      </p:sp>
    </p:spTree>
    <p:extLst>
      <p:ext uri="{BB962C8B-B14F-4D97-AF65-F5344CB8AC3E}">
        <p14:creationId xmlns:p14="http://schemas.microsoft.com/office/powerpoint/2010/main" val="2415728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8764" y="526473"/>
            <a:ext cx="7661563" cy="229985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512620" y="3034146"/>
            <a:ext cx="7647708" cy="76200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Click</a:t>
            </a:r>
            <a:r>
              <a:rPr lang="en-US" dirty="0"/>
              <a:t> </a:t>
            </a:r>
            <a:r>
              <a:rPr lang="en-US" b="1" dirty="0">
                <a:solidFill>
                  <a:schemeClr val="tx1"/>
                </a:solidFill>
                <a:latin typeface="Tahoma" pitchFamily="34" charset="0"/>
                <a:ea typeface="Tahoma" pitchFamily="34" charset="0"/>
                <a:cs typeface="Tahoma" pitchFamily="34" charset="0"/>
              </a:rPr>
              <a:t>Save</a:t>
            </a:r>
            <a:r>
              <a:rPr lang="en-US" b="1" dirty="0"/>
              <a:t> </a:t>
            </a:r>
            <a:r>
              <a:rPr lang="en-US" dirty="0">
                <a:solidFill>
                  <a:schemeClr val="tx1"/>
                </a:solidFill>
                <a:latin typeface="Tahoma" pitchFamily="34" charset="0"/>
                <a:ea typeface="Tahoma" pitchFamily="34" charset="0"/>
                <a:cs typeface="Tahoma" pitchFamily="34" charset="0"/>
              </a:rPr>
              <a:t>once you’re done. The DNS will take up to 24 hours to fully propagate worldwide.</a:t>
            </a:r>
          </a:p>
        </p:txBody>
      </p:sp>
      <p:sp>
        <p:nvSpPr>
          <p:cNvPr id="4" name="Rectangle 3"/>
          <p:cNvSpPr/>
          <p:nvPr/>
        </p:nvSpPr>
        <p:spPr>
          <a:xfrm>
            <a:off x="512618" y="3948546"/>
            <a:ext cx="7661564" cy="22305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1A0DAB"/>
                </a:solidFill>
                <a:latin typeface="Tahoma" pitchFamily="34" charset="0"/>
                <a:ea typeface="Tahoma" pitchFamily="34" charset="0"/>
                <a:cs typeface="Tahoma" pitchFamily="34" charset="0"/>
              </a:rPr>
              <a:t>3</a:t>
            </a:r>
            <a:r>
              <a:rPr lang="en-US" b="1" dirty="0" smtClean="0">
                <a:solidFill>
                  <a:srgbClr val="1A0DAB"/>
                </a:solidFill>
                <a:latin typeface="Tahoma" pitchFamily="34" charset="0"/>
                <a:ea typeface="Tahoma" pitchFamily="34" charset="0"/>
                <a:cs typeface="Tahoma" pitchFamily="34" charset="0"/>
              </a:rPr>
              <a:t>.Obtain </a:t>
            </a:r>
            <a:r>
              <a:rPr lang="en-US" b="1" dirty="0">
                <a:solidFill>
                  <a:srgbClr val="1A0DAB"/>
                </a:solidFill>
                <a:latin typeface="Tahoma" pitchFamily="34" charset="0"/>
                <a:ea typeface="Tahoma" pitchFamily="34" charset="0"/>
                <a:cs typeface="Tahoma" pitchFamily="34" charset="0"/>
              </a:rPr>
              <a:t>the Authorization </a:t>
            </a:r>
            <a:r>
              <a:rPr lang="en-US" b="1" dirty="0" smtClean="0">
                <a:solidFill>
                  <a:srgbClr val="1A0DAB"/>
                </a:solidFill>
                <a:latin typeface="Tahoma" pitchFamily="34" charset="0"/>
                <a:ea typeface="Tahoma" pitchFamily="34" charset="0"/>
                <a:cs typeface="Tahoma" pitchFamily="34" charset="0"/>
              </a:rPr>
              <a:t>Code</a:t>
            </a:r>
          </a:p>
          <a:p>
            <a:endParaRPr lang="en-US" b="1" dirty="0">
              <a:solidFill>
                <a:srgbClr val="1A0DAB"/>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Follow these steps to obtain your EPP code on GoDaddy</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Open the</a:t>
            </a:r>
            <a:r>
              <a:rPr lang="en-US" dirty="0"/>
              <a:t> </a:t>
            </a:r>
            <a:r>
              <a:rPr lang="en-US" b="1" dirty="0">
                <a:solidFill>
                  <a:schemeClr val="tx1"/>
                </a:solidFill>
                <a:latin typeface="Tahoma" pitchFamily="34" charset="0"/>
                <a:ea typeface="Tahoma" pitchFamily="34" charset="0"/>
                <a:cs typeface="Tahoma" pitchFamily="34" charset="0"/>
              </a:rPr>
              <a:t>Domain Portfolio</a:t>
            </a:r>
            <a:r>
              <a:rPr lang="en-US" dirty="0"/>
              <a:t> </a:t>
            </a:r>
            <a:r>
              <a:rPr lang="en-US" dirty="0">
                <a:solidFill>
                  <a:schemeClr val="tx1"/>
                </a:solidFill>
                <a:latin typeface="Tahoma" pitchFamily="34" charset="0"/>
                <a:ea typeface="Tahoma" pitchFamily="34" charset="0"/>
                <a:cs typeface="Tahoma" pitchFamily="34" charset="0"/>
              </a:rPr>
              <a:t>page and click on the domain you want to transfer.</a:t>
            </a:r>
          </a:p>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Scroll down to the</a:t>
            </a:r>
            <a:r>
              <a:rPr lang="en-US" dirty="0"/>
              <a:t> </a:t>
            </a:r>
            <a:r>
              <a:rPr lang="en-US" b="1" dirty="0">
                <a:solidFill>
                  <a:schemeClr val="tx1"/>
                </a:solidFill>
                <a:latin typeface="Tahoma" pitchFamily="34" charset="0"/>
                <a:ea typeface="Tahoma" pitchFamily="34" charset="0"/>
                <a:cs typeface="Tahoma" pitchFamily="34" charset="0"/>
              </a:rPr>
              <a:t>Transfer </a:t>
            </a:r>
            <a:r>
              <a:rPr lang="en-US" dirty="0">
                <a:solidFill>
                  <a:schemeClr val="tx1"/>
                </a:solidFill>
                <a:latin typeface="Tahoma" pitchFamily="34" charset="0"/>
                <a:ea typeface="Tahoma" pitchFamily="34" charset="0"/>
                <a:cs typeface="Tahoma" pitchFamily="34" charset="0"/>
              </a:rPr>
              <a:t>section and click</a:t>
            </a:r>
            <a:r>
              <a:rPr lang="en-US" dirty="0"/>
              <a:t> </a:t>
            </a:r>
            <a:r>
              <a:rPr lang="en-US" b="1" dirty="0">
                <a:solidFill>
                  <a:schemeClr val="tx1"/>
                </a:solidFill>
                <a:latin typeface="Tahoma" pitchFamily="34" charset="0"/>
                <a:ea typeface="Tahoma" pitchFamily="34" charset="0"/>
                <a:cs typeface="Tahoma" pitchFamily="34" charset="0"/>
              </a:rPr>
              <a:t>Transfer to Another Registrar</a:t>
            </a:r>
          </a:p>
        </p:txBody>
      </p:sp>
    </p:spTree>
    <p:extLst>
      <p:ext uri="{BB962C8B-B14F-4D97-AF65-F5344CB8AC3E}">
        <p14:creationId xmlns:p14="http://schemas.microsoft.com/office/powerpoint/2010/main" val="11017834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7418" y="2867893"/>
            <a:ext cx="7426037" cy="48490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Review the transfer checklist and select </a:t>
            </a:r>
            <a:r>
              <a:rPr lang="en-US" b="1" dirty="0">
                <a:solidFill>
                  <a:schemeClr val="tx1"/>
                </a:solidFill>
                <a:latin typeface="Tahoma" pitchFamily="34" charset="0"/>
                <a:ea typeface="Tahoma" pitchFamily="34" charset="0"/>
                <a:cs typeface="Tahoma" pitchFamily="34" charset="0"/>
              </a:rPr>
              <a:t>Continue.</a:t>
            </a:r>
          </a:p>
        </p:txBody>
      </p:sp>
      <p:sp>
        <p:nvSpPr>
          <p:cNvPr id="3" name="Rectangle 2"/>
          <p:cNvSpPr/>
          <p:nvPr/>
        </p:nvSpPr>
        <p:spPr>
          <a:xfrm>
            <a:off x="831273" y="609600"/>
            <a:ext cx="7426035" cy="207818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831273" y="3477492"/>
            <a:ext cx="7412181" cy="27432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256090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745" y="471055"/>
            <a:ext cx="7550729" cy="217516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Read the final disclaimer and click</a:t>
            </a:r>
            <a:r>
              <a:rPr lang="en-US" dirty="0"/>
              <a:t> </a:t>
            </a:r>
            <a:r>
              <a:rPr lang="en-US" b="1" dirty="0">
                <a:solidFill>
                  <a:schemeClr val="tx1"/>
                </a:solidFill>
                <a:latin typeface="Tahoma" pitchFamily="34" charset="0"/>
                <a:ea typeface="Tahoma" pitchFamily="34" charset="0"/>
                <a:cs typeface="Tahoma" pitchFamily="34" charset="0"/>
              </a:rPr>
              <a:t>Continue</a:t>
            </a:r>
            <a:r>
              <a:rPr lang="en-US" dirty="0">
                <a:solidFill>
                  <a:schemeClr val="tx1"/>
                </a:solidFill>
                <a:latin typeface="Tahoma" pitchFamily="34" charset="0"/>
                <a:ea typeface="Tahoma" pitchFamily="34" charset="0"/>
                <a:cs typeface="Tahoma" pitchFamily="34" charset="0"/>
              </a:rPr>
              <a:t>. This step deactivates</a:t>
            </a:r>
            <a:r>
              <a:rPr lang="en-US" dirty="0"/>
              <a:t> </a:t>
            </a:r>
            <a:r>
              <a:rPr lang="en-US" b="1" dirty="0">
                <a:solidFill>
                  <a:schemeClr val="tx1"/>
                </a:solidFill>
                <a:latin typeface="Tahoma" pitchFamily="34" charset="0"/>
                <a:ea typeface="Tahoma" pitchFamily="34" charset="0"/>
                <a:cs typeface="Tahoma" pitchFamily="34" charset="0"/>
              </a:rPr>
              <a:t>domain privacy</a:t>
            </a:r>
            <a:r>
              <a:rPr lang="en-US" dirty="0"/>
              <a:t> </a:t>
            </a:r>
            <a:r>
              <a:rPr lang="en-US" dirty="0">
                <a:solidFill>
                  <a:schemeClr val="tx1"/>
                </a:solidFill>
                <a:latin typeface="Tahoma" pitchFamily="34" charset="0"/>
                <a:ea typeface="Tahoma" pitchFamily="34" charset="0"/>
                <a:cs typeface="Tahoma" pitchFamily="34" charset="0"/>
              </a:rPr>
              <a:t>to ensure the contact details are transferred to the new registrar.</a:t>
            </a:r>
          </a:p>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Select </a:t>
            </a:r>
            <a:r>
              <a:rPr lang="en-US" b="1" dirty="0">
                <a:solidFill>
                  <a:schemeClr val="tx1"/>
                </a:solidFill>
                <a:latin typeface="Tahoma" pitchFamily="34" charset="0"/>
                <a:ea typeface="Tahoma" pitchFamily="34" charset="0"/>
                <a:cs typeface="Tahoma" pitchFamily="34" charset="0"/>
              </a:rPr>
              <a:t>Click here to see Authorization Code</a:t>
            </a:r>
            <a:r>
              <a:rPr lang="en-US" dirty="0"/>
              <a:t> </a:t>
            </a:r>
            <a:r>
              <a:rPr lang="en-US" dirty="0">
                <a:solidFill>
                  <a:schemeClr val="tx1"/>
                </a:solidFill>
                <a:latin typeface="Tahoma" pitchFamily="34" charset="0"/>
                <a:ea typeface="Tahoma" pitchFamily="34" charset="0"/>
                <a:cs typeface="Tahoma" pitchFamily="34" charset="0"/>
              </a:rPr>
              <a:t>to obtain the EPP code. GoDaddy will also send the authorization code to your domain’s administrative email address.</a:t>
            </a:r>
          </a:p>
        </p:txBody>
      </p:sp>
      <p:sp>
        <p:nvSpPr>
          <p:cNvPr id="3" name="Rectangle 2"/>
          <p:cNvSpPr/>
          <p:nvPr/>
        </p:nvSpPr>
        <p:spPr>
          <a:xfrm>
            <a:off x="595745" y="2826327"/>
            <a:ext cx="7523019" cy="326967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934346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872" y="678873"/>
            <a:ext cx="7620001" cy="2687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1A0DAB"/>
                </a:solidFill>
                <a:latin typeface="Tahoma" pitchFamily="34" charset="0"/>
                <a:ea typeface="Tahoma" pitchFamily="34" charset="0"/>
                <a:cs typeface="Tahoma" pitchFamily="34" charset="0"/>
              </a:rPr>
              <a:t>4. Initiate Domain Transfer to </a:t>
            </a:r>
            <a:r>
              <a:rPr lang="en-US" b="1" dirty="0" smtClean="0">
                <a:solidFill>
                  <a:srgbClr val="1A0DAB"/>
                </a:solidFill>
                <a:latin typeface="Tahoma" pitchFamily="34" charset="0"/>
                <a:ea typeface="Tahoma" pitchFamily="34" charset="0"/>
                <a:cs typeface="Tahoma" pitchFamily="34" charset="0"/>
              </a:rPr>
              <a:t>Hostinger</a:t>
            </a:r>
          </a:p>
          <a:p>
            <a:endParaRPr lang="en-US" b="1" dirty="0">
              <a:solidFill>
                <a:srgbClr val="1A0DAB"/>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After getting the Auth-Code from GoDaddy, purchase the domain transfer service from Hostinger’s hPanel dashboard</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Here’s how to do it</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Log in to your Hostinger account and head to</a:t>
            </a:r>
            <a:r>
              <a:rPr lang="en-US" dirty="0"/>
              <a:t> </a:t>
            </a:r>
            <a:r>
              <a:rPr lang="en-US" b="1" dirty="0" smtClean="0">
                <a:solidFill>
                  <a:schemeClr val="tx1"/>
                </a:solidFill>
                <a:latin typeface="Tahoma" pitchFamily="34" charset="0"/>
                <a:ea typeface="Tahoma" pitchFamily="34" charset="0"/>
                <a:cs typeface="Tahoma" pitchFamily="34" charset="0"/>
              </a:rPr>
              <a:t>Domains</a:t>
            </a:r>
            <a:r>
              <a:rPr lang="en-US" dirty="0" smtClean="0">
                <a:solidFill>
                  <a:schemeClr val="tx1"/>
                </a:solidFill>
                <a:latin typeface="Tahoma" pitchFamily="34" charset="0"/>
                <a:ea typeface="Tahoma" pitchFamily="34" charset="0"/>
                <a:cs typeface="Tahoma" pitchFamily="34" charset="0"/>
              </a:rPr>
              <a:t>. Select</a:t>
            </a:r>
            <a:r>
              <a:rPr lang="en-US" dirty="0"/>
              <a:t> </a:t>
            </a:r>
            <a:r>
              <a:rPr lang="en-US" b="1" dirty="0">
                <a:solidFill>
                  <a:schemeClr val="tx1"/>
                </a:solidFill>
                <a:latin typeface="Tahoma" pitchFamily="34" charset="0"/>
                <a:ea typeface="Tahoma" pitchFamily="34" charset="0"/>
                <a:cs typeface="Tahoma" pitchFamily="34" charset="0"/>
              </a:rPr>
              <a:t>Transfer an existing domain</a:t>
            </a:r>
            <a:r>
              <a:rPr lang="en-US" dirty="0"/>
              <a:t> </a:t>
            </a:r>
            <a:r>
              <a:rPr lang="en-US" dirty="0">
                <a:solidFill>
                  <a:schemeClr val="tx1"/>
                </a:solidFill>
                <a:latin typeface="Tahoma" pitchFamily="34" charset="0"/>
                <a:ea typeface="Tahoma" pitchFamily="34" charset="0"/>
                <a:cs typeface="Tahoma" pitchFamily="34" charset="0"/>
              </a:rPr>
              <a:t>to start the migration process.</a:t>
            </a:r>
          </a:p>
        </p:txBody>
      </p:sp>
      <p:sp>
        <p:nvSpPr>
          <p:cNvPr id="3" name="Rectangle 2"/>
          <p:cNvSpPr/>
          <p:nvPr/>
        </p:nvSpPr>
        <p:spPr>
          <a:xfrm>
            <a:off x="692727" y="3616036"/>
            <a:ext cx="7592291" cy="234141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2111104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554182"/>
            <a:ext cx="7093526" cy="526473"/>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Enter the domain you want to migrate and hit </a:t>
            </a:r>
            <a:r>
              <a:rPr lang="en-US" b="1" dirty="0">
                <a:solidFill>
                  <a:schemeClr val="tx1"/>
                </a:solidFill>
                <a:latin typeface="Tahoma" pitchFamily="34" charset="0"/>
                <a:ea typeface="Tahoma" pitchFamily="34" charset="0"/>
                <a:cs typeface="Tahoma" pitchFamily="34" charset="0"/>
              </a:rPr>
              <a:t>Transfer.</a:t>
            </a:r>
          </a:p>
        </p:txBody>
      </p:sp>
      <p:sp>
        <p:nvSpPr>
          <p:cNvPr id="3" name="Rectangle 2"/>
          <p:cNvSpPr/>
          <p:nvPr/>
        </p:nvSpPr>
        <p:spPr>
          <a:xfrm>
            <a:off x="1066801" y="1316182"/>
            <a:ext cx="7135090" cy="35052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1052946" y="5070764"/>
            <a:ext cx="7176654" cy="8866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If your domain name is transferable, you’ll view the total transfer and renewal cost. Click</a:t>
            </a:r>
            <a:r>
              <a:rPr lang="en-US" dirty="0"/>
              <a:t> </a:t>
            </a:r>
            <a:r>
              <a:rPr lang="en-US" b="1" dirty="0">
                <a:solidFill>
                  <a:schemeClr val="tx1"/>
                </a:solidFill>
                <a:latin typeface="Tahoma" pitchFamily="34" charset="0"/>
                <a:ea typeface="Tahoma" pitchFamily="34" charset="0"/>
                <a:cs typeface="Tahoma" pitchFamily="34" charset="0"/>
              </a:rPr>
              <a:t>Transfer</a:t>
            </a:r>
            <a:r>
              <a:rPr lang="en-US" b="1" dirty="0"/>
              <a:t> </a:t>
            </a:r>
            <a:r>
              <a:rPr lang="en-US" dirty="0">
                <a:solidFill>
                  <a:schemeClr val="tx1"/>
                </a:solidFill>
                <a:latin typeface="Tahoma" pitchFamily="34" charset="0"/>
                <a:ea typeface="Tahoma" pitchFamily="34" charset="0"/>
                <a:cs typeface="Tahoma" pitchFamily="34" charset="0"/>
              </a:rPr>
              <a:t>to confirm.</a:t>
            </a:r>
          </a:p>
        </p:txBody>
      </p:sp>
    </p:spTree>
    <p:extLst>
      <p:ext uri="{BB962C8B-B14F-4D97-AF65-F5344CB8AC3E}">
        <p14:creationId xmlns:p14="http://schemas.microsoft.com/office/powerpoint/2010/main" val="2001286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4291" y="3103419"/>
            <a:ext cx="7453745" cy="2840182"/>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After making the payment, enter the EPP code and select </a:t>
            </a:r>
            <a:r>
              <a:rPr lang="en-US" b="1" dirty="0">
                <a:solidFill>
                  <a:schemeClr val="tx1"/>
                </a:solidFill>
                <a:latin typeface="Tahoma" pitchFamily="34" charset="0"/>
                <a:ea typeface="Tahoma" pitchFamily="34" charset="0"/>
                <a:cs typeface="Tahoma" pitchFamily="34" charset="0"/>
              </a:rPr>
              <a:t>Use Hostinger nameservers</a:t>
            </a:r>
            <a:r>
              <a:rPr lang="en-US" b="1" dirty="0" smtClean="0">
                <a:solidFill>
                  <a:schemeClr val="tx1"/>
                </a:solidFill>
                <a:latin typeface="Tahoma" pitchFamily="34" charset="0"/>
                <a:ea typeface="Tahoma" pitchFamily="34" charset="0"/>
                <a:cs typeface="Tahoma" pitchFamily="34" charset="0"/>
              </a:rPr>
              <a:t>.</a:t>
            </a:r>
          </a:p>
          <a:p>
            <a:pPr marL="285750" indent="-285750">
              <a:buFont typeface="Wingdings" pitchFamily="2" charset="2"/>
              <a:buChar char="Ø"/>
            </a:pPr>
            <a:endParaRPr lang="en-US" b="1" dirty="0">
              <a:solidFill>
                <a:schemeClr val="tx1"/>
              </a:solidFill>
              <a:latin typeface="Tahoma" pitchFamily="34" charset="0"/>
              <a:ea typeface="Tahoma" pitchFamily="34" charset="0"/>
              <a:cs typeface="Tahoma" pitchFamily="34" charset="0"/>
            </a:endParaRPr>
          </a:p>
          <a:p>
            <a:pPr marL="285750" indent="-285750">
              <a:buFont typeface="Wingdings" pitchFamily="2" charset="2"/>
              <a:buChar char="Ø"/>
            </a:pPr>
            <a:r>
              <a:rPr lang="en-US" dirty="0">
                <a:solidFill>
                  <a:schemeClr val="tx1"/>
                </a:solidFill>
                <a:latin typeface="Tahoma" pitchFamily="34" charset="0"/>
                <a:ea typeface="Tahoma" pitchFamily="34" charset="0"/>
                <a:cs typeface="Tahoma" pitchFamily="34" charset="0"/>
              </a:rPr>
              <a:t>Confirm the transfer via the email sent to you</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The domain transfer process takes between five to seven days to complete, depending on the previous registrar and the top-level domain (TLD).</a:t>
            </a:r>
          </a:p>
        </p:txBody>
      </p:sp>
      <p:sp>
        <p:nvSpPr>
          <p:cNvPr id="3" name="Rectangle 2"/>
          <p:cNvSpPr/>
          <p:nvPr/>
        </p:nvSpPr>
        <p:spPr>
          <a:xfrm>
            <a:off x="734291" y="623454"/>
            <a:ext cx="7453745" cy="217516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3469625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60418" y="332656"/>
            <a:ext cx="6192688"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accent5">
                    <a:lumMod val="75000"/>
                  </a:schemeClr>
                </a:solidFill>
                <a:latin typeface="Tahoma" pitchFamily="34" charset="0"/>
                <a:ea typeface="Tahoma" pitchFamily="34" charset="0"/>
                <a:cs typeface="Tahoma" pitchFamily="34" charset="0"/>
              </a:rPr>
              <a:t>What is WordPress?</a:t>
            </a:r>
          </a:p>
        </p:txBody>
      </p:sp>
      <p:sp>
        <p:nvSpPr>
          <p:cNvPr id="3" name="Rectangle 2"/>
          <p:cNvSpPr/>
          <p:nvPr/>
        </p:nvSpPr>
        <p:spPr>
          <a:xfrm>
            <a:off x="540327" y="1149926"/>
            <a:ext cx="7920105" cy="133003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WordPress is a free, open-source content management system </a:t>
            </a:r>
            <a:r>
              <a:rPr lang="en-US" dirty="0" smtClean="0">
                <a:solidFill>
                  <a:schemeClr val="tx1"/>
                </a:solidFill>
                <a:latin typeface="Tahoma" pitchFamily="34" charset="0"/>
                <a:ea typeface="Tahoma" pitchFamily="34" charset="0"/>
                <a:cs typeface="Tahoma" pitchFamily="34" charset="0"/>
              </a:rPr>
              <a:t>(</a:t>
            </a:r>
            <a:r>
              <a:rPr lang="en-US" dirty="0">
                <a:solidFill>
                  <a:schemeClr val="tx1"/>
                </a:solidFill>
                <a:latin typeface="Tahoma" pitchFamily="34" charset="0"/>
                <a:ea typeface="Tahoma" pitchFamily="34" charset="0"/>
                <a:cs typeface="Tahoma" pitchFamily="34" charset="0"/>
              </a:rPr>
              <a:t>CMS</a:t>
            </a:r>
            <a:r>
              <a:rPr lang="en-US" dirty="0" smtClean="0">
                <a:solidFill>
                  <a:schemeClr val="tx1"/>
                </a:solidFill>
                <a:latin typeface="Tahoma" pitchFamily="34" charset="0"/>
                <a:ea typeface="Tahoma" pitchFamily="34" charset="0"/>
                <a:cs typeface="Tahoma" pitchFamily="34" charset="0"/>
              </a:rPr>
              <a:t>).</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Two </a:t>
            </a:r>
            <a:r>
              <a:rPr lang="en-US" dirty="0">
                <a:solidFill>
                  <a:schemeClr val="tx1"/>
                </a:solidFill>
                <a:latin typeface="Tahoma" pitchFamily="34" charset="0"/>
                <a:ea typeface="Tahoma" pitchFamily="34" charset="0"/>
                <a:cs typeface="Tahoma" pitchFamily="34" charset="0"/>
              </a:rPr>
              <a:t>versions: WordPress.com (hosted) and WordPress.org (self-hosted</a:t>
            </a:r>
            <a:r>
              <a:rPr lang="en-US" dirty="0" smtClean="0">
                <a:solidFill>
                  <a:schemeClr val="tx1"/>
                </a:solidFill>
                <a:latin typeface="Tahoma" pitchFamily="34" charset="0"/>
                <a:ea typeface="Tahoma" pitchFamily="34" charset="0"/>
                <a:cs typeface="Tahoma" pitchFamily="34" charset="0"/>
              </a:rPr>
              <a:t>).</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Used </a:t>
            </a:r>
            <a:r>
              <a:rPr lang="en-US" dirty="0">
                <a:solidFill>
                  <a:schemeClr val="tx1"/>
                </a:solidFill>
                <a:latin typeface="Tahoma" pitchFamily="34" charset="0"/>
                <a:ea typeface="Tahoma" pitchFamily="34" charset="0"/>
                <a:cs typeface="Tahoma" pitchFamily="34" charset="0"/>
              </a:rPr>
              <a:t>by millions of websites worldwide for its flexibility and ease of use.</a:t>
            </a:r>
            <a:endParaRPr lang="en-IN" dirty="0">
              <a:solidFill>
                <a:schemeClr val="tx1"/>
              </a:solidFill>
              <a:latin typeface="Tahoma" pitchFamily="34" charset="0"/>
              <a:ea typeface="Tahoma" pitchFamily="34" charset="0"/>
              <a:cs typeface="Tahoma" pitchFamily="34" charset="0"/>
            </a:endParaRP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6466" b="6466"/>
          <a:stretch/>
        </p:blipFill>
        <p:spPr>
          <a:xfrm>
            <a:off x="567089" y="3376317"/>
            <a:ext cx="3907930" cy="2608847"/>
          </a:xfrm>
          <a:prstGeom prst="rect">
            <a:avLst/>
          </a:prstGeom>
          <a:ln>
            <a:solidFill>
              <a:srgbClr val="002060"/>
            </a:solidFill>
          </a:ln>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464" t="15372" r="464" b="15372"/>
          <a:stretch/>
        </p:blipFill>
        <p:spPr>
          <a:xfrm>
            <a:off x="4821383" y="3366654"/>
            <a:ext cx="3713017" cy="2590801"/>
          </a:xfrm>
          <a:prstGeom prst="rect">
            <a:avLst/>
          </a:prstGeom>
          <a:ln>
            <a:solidFill>
              <a:srgbClr val="002060"/>
            </a:solidFill>
          </a:ln>
        </p:spPr>
      </p:pic>
      <p:sp>
        <p:nvSpPr>
          <p:cNvPr id="11" name="Rectangle 10"/>
          <p:cNvSpPr/>
          <p:nvPr/>
        </p:nvSpPr>
        <p:spPr>
          <a:xfrm>
            <a:off x="1079701" y="2851657"/>
            <a:ext cx="2520280" cy="36004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2">
                    <a:lumMod val="75000"/>
                  </a:schemeClr>
                </a:solidFill>
              </a:rPr>
              <a:t>Website Backend</a:t>
            </a:r>
            <a:endParaRPr lang="en-IN" b="1" dirty="0">
              <a:solidFill>
                <a:schemeClr val="accent2">
                  <a:lumMod val="75000"/>
                </a:schemeClr>
              </a:solidFill>
            </a:endParaRPr>
          </a:p>
        </p:txBody>
      </p:sp>
      <p:sp>
        <p:nvSpPr>
          <p:cNvPr id="12" name="Rectangle 11"/>
          <p:cNvSpPr/>
          <p:nvPr/>
        </p:nvSpPr>
        <p:spPr>
          <a:xfrm>
            <a:off x="5346429" y="2768530"/>
            <a:ext cx="2664296" cy="39604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2">
                    <a:lumMod val="75000"/>
                  </a:schemeClr>
                </a:solidFill>
              </a:rPr>
              <a:t>Website Frontend</a:t>
            </a:r>
            <a:endParaRPr lang="en-IN" b="1" dirty="0">
              <a:solidFill>
                <a:schemeClr val="accent2">
                  <a:lumMod val="75000"/>
                </a:schemeClr>
              </a:solidFill>
            </a:endParaRPr>
          </a:p>
        </p:txBody>
      </p:sp>
    </p:spTree>
    <p:extLst>
      <p:ext uri="{BB962C8B-B14F-4D97-AF65-F5344CB8AC3E}">
        <p14:creationId xmlns:p14="http://schemas.microsoft.com/office/powerpoint/2010/main" val="371546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3891" y="318801"/>
            <a:ext cx="6984776"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accent5">
                    <a:lumMod val="75000"/>
                  </a:schemeClr>
                </a:solidFill>
                <a:latin typeface="Tahoma" pitchFamily="34" charset="0"/>
                <a:ea typeface="Tahoma" pitchFamily="34" charset="0"/>
                <a:cs typeface="Tahoma" pitchFamily="34" charset="0"/>
              </a:rPr>
              <a:t>Getting Started with WordPress</a:t>
            </a:r>
          </a:p>
        </p:txBody>
      </p:sp>
      <p:sp>
        <p:nvSpPr>
          <p:cNvPr id="3" name="Rectangle 2"/>
          <p:cNvSpPr/>
          <p:nvPr/>
        </p:nvSpPr>
        <p:spPr>
          <a:xfrm>
            <a:off x="827585" y="1039091"/>
            <a:ext cx="7332743" cy="1925782"/>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Log </a:t>
            </a:r>
            <a:r>
              <a:rPr lang="en-US" dirty="0">
                <a:solidFill>
                  <a:schemeClr val="tx1"/>
                </a:solidFill>
                <a:latin typeface="Tahoma" pitchFamily="34" charset="0"/>
                <a:ea typeface="Tahoma" pitchFamily="34" charset="0"/>
                <a:cs typeface="Tahoma" pitchFamily="34" charset="0"/>
              </a:rPr>
              <a:t>in to your WordPress dashboard (usually </a:t>
            </a:r>
            <a:r>
              <a:rPr lang="en-US" dirty="0" smtClean="0">
                <a:solidFill>
                  <a:schemeClr val="tx1"/>
                </a:solidFill>
                <a:latin typeface="Tahoma" pitchFamily="34" charset="0"/>
                <a:ea typeface="Tahoma" pitchFamily="34" charset="0"/>
                <a:cs typeface="Tahoma" pitchFamily="34" charset="0"/>
              </a:rPr>
              <a:t>at yourdomain.com/</a:t>
            </a:r>
            <a:r>
              <a:rPr lang="en-US" dirty="0" err="1" smtClean="0">
                <a:solidFill>
                  <a:schemeClr val="tx1"/>
                </a:solidFill>
                <a:latin typeface="Tahoma" pitchFamily="34" charset="0"/>
                <a:ea typeface="Tahoma" pitchFamily="34" charset="0"/>
                <a:cs typeface="Tahoma" pitchFamily="34" charset="0"/>
              </a:rPr>
              <a:t>wp</a:t>
            </a:r>
            <a:r>
              <a:rPr lang="en-US" dirty="0" smtClean="0">
                <a:solidFill>
                  <a:schemeClr val="tx1"/>
                </a:solidFill>
                <a:latin typeface="Tahoma" pitchFamily="34" charset="0"/>
                <a:ea typeface="Tahoma" pitchFamily="34" charset="0"/>
                <a:cs typeface="Tahoma" pitchFamily="34" charset="0"/>
              </a:rPr>
              <a:t>-admin).</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Enter your Username and Password(Enter at the time of installation of WordPress)</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Familiarize </a:t>
            </a:r>
            <a:r>
              <a:rPr lang="en-US" dirty="0">
                <a:solidFill>
                  <a:schemeClr val="tx1"/>
                </a:solidFill>
                <a:latin typeface="Tahoma" pitchFamily="34" charset="0"/>
                <a:ea typeface="Tahoma" pitchFamily="34" charset="0"/>
                <a:cs typeface="Tahoma" pitchFamily="34" charset="0"/>
              </a:rPr>
              <a:t>yourself with the dashboard components: Posts, Pages, Media, etc.</a:t>
            </a:r>
            <a:endParaRPr lang="en-IN" dirty="0">
              <a:solidFill>
                <a:schemeClr val="tx1"/>
              </a:solidFill>
              <a:latin typeface="Tahoma" pitchFamily="34" charset="0"/>
              <a:ea typeface="Tahoma" pitchFamily="34" charset="0"/>
              <a:cs typeface="Tahoma"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273" y="3158838"/>
            <a:ext cx="7329054" cy="2784764"/>
          </a:xfrm>
          <a:prstGeom prst="rect">
            <a:avLst/>
          </a:prstGeom>
          <a:ln w="28575">
            <a:solidFill>
              <a:schemeClr val="tx1"/>
            </a:solidFill>
          </a:ln>
        </p:spPr>
      </p:pic>
    </p:spTree>
    <p:extLst>
      <p:ext uri="{BB962C8B-B14F-4D97-AF65-F5344CB8AC3E}">
        <p14:creationId xmlns:p14="http://schemas.microsoft.com/office/powerpoint/2010/main" val="4168786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332510"/>
            <a:ext cx="6624736" cy="5541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accent5">
                    <a:lumMod val="75000"/>
                  </a:schemeClr>
                </a:solidFill>
                <a:latin typeface="Tahoma" pitchFamily="34" charset="0"/>
                <a:ea typeface="Tahoma" pitchFamily="34" charset="0"/>
                <a:cs typeface="Tahoma" pitchFamily="34" charset="0"/>
              </a:rPr>
              <a:t>Choosing a Theme</a:t>
            </a:r>
          </a:p>
        </p:txBody>
      </p:sp>
      <p:sp>
        <p:nvSpPr>
          <p:cNvPr id="3" name="Rectangle 2"/>
          <p:cNvSpPr/>
          <p:nvPr/>
        </p:nvSpPr>
        <p:spPr>
          <a:xfrm>
            <a:off x="855470" y="955964"/>
            <a:ext cx="7512675" cy="2050472"/>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Themes control the design and layout of your website.</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Browse free and premium themes from the WordPress theme directory or third-party sites</a:t>
            </a:r>
            <a:r>
              <a:rPr lang="en-US" dirty="0" smtClean="0">
                <a:solidFill>
                  <a:schemeClr val="tx1"/>
                </a:solidFill>
                <a:latin typeface="Tahoma" pitchFamily="34" charset="0"/>
                <a:ea typeface="Tahoma" pitchFamily="34" charset="0"/>
                <a:cs typeface="Tahoma" pitchFamily="34" charset="0"/>
              </a:rPr>
              <a:t>.</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Go to Appearance&gt; Click Themes&gt; Click Add New Theme&gt; Search Theme(i.e. Astra)&gt; Click Install &gt;Click Activate  </a:t>
            </a:r>
            <a:endParaRPr lang="en-US" dirty="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Install and activate a theme, then customize it to match your brand</a:t>
            </a:r>
            <a:r>
              <a:rPr lang="en-US" dirty="0" smtClean="0">
                <a:solidFill>
                  <a:schemeClr val="tx1"/>
                </a:solidFill>
                <a:latin typeface="Tahoma" pitchFamily="34" charset="0"/>
                <a:ea typeface="Tahoma" pitchFamily="34" charset="0"/>
                <a:cs typeface="Tahoma" pitchFamily="34" charset="0"/>
              </a:rPr>
              <a:t>.</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Here, I Choose Astra Theme</a:t>
            </a:r>
            <a:endParaRPr lang="en-IN" dirty="0">
              <a:solidFill>
                <a:schemeClr val="tx1"/>
              </a:solidFill>
              <a:latin typeface="Tahoma" pitchFamily="34" charset="0"/>
              <a:ea typeface="Tahoma" pitchFamily="34" charset="0"/>
              <a:cs typeface="Tahoma"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982" y="3186545"/>
            <a:ext cx="7543298" cy="3000820"/>
          </a:xfrm>
          <a:prstGeom prst="rect">
            <a:avLst/>
          </a:prstGeom>
          <a:ln>
            <a:solidFill>
              <a:srgbClr val="002060"/>
            </a:solidFill>
          </a:ln>
        </p:spPr>
      </p:pic>
    </p:spTree>
    <p:extLst>
      <p:ext uri="{BB962C8B-B14F-4D97-AF65-F5344CB8AC3E}">
        <p14:creationId xmlns:p14="http://schemas.microsoft.com/office/powerpoint/2010/main" val="1921477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476672"/>
            <a:ext cx="5832648"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Tahoma" pitchFamily="34" charset="0"/>
                <a:ea typeface="Tahoma" pitchFamily="34" charset="0"/>
                <a:cs typeface="Tahoma" pitchFamily="34" charset="0"/>
              </a:rPr>
              <a:t>  </a:t>
            </a:r>
            <a:r>
              <a:rPr lang="en-IN" sz="2400" b="1" dirty="0">
                <a:solidFill>
                  <a:schemeClr val="accent5">
                    <a:lumMod val="75000"/>
                  </a:schemeClr>
                </a:solidFill>
                <a:latin typeface="Tahoma" pitchFamily="34" charset="0"/>
                <a:ea typeface="Tahoma" pitchFamily="34" charset="0"/>
                <a:cs typeface="Tahoma" pitchFamily="34" charset="0"/>
              </a:rPr>
              <a:t>Adding Content</a:t>
            </a:r>
          </a:p>
        </p:txBody>
      </p:sp>
      <p:sp>
        <p:nvSpPr>
          <p:cNvPr id="3" name="Rectangle 2"/>
          <p:cNvSpPr/>
          <p:nvPr/>
        </p:nvSpPr>
        <p:spPr>
          <a:xfrm>
            <a:off x="443345" y="1030288"/>
            <a:ext cx="7883237" cy="143582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Posts are for blog entries, news updates, and other timely content.</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Pages are for static content like About, Contact, and Services.</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Create a new post or page by navigating to Posts &gt; Add New or Pages &gt; Add New.</a:t>
            </a:r>
            <a:endParaRPr lang="en-IN" dirty="0">
              <a:solidFill>
                <a:schemeClr val="tx1"/>
              </a:solidFill>
              <a:latin typeface="Tahoma" pitchFamily="34" charset="0"/>
              <a:ea typeface="Tahoma" pitchFamily="34" charset="0"/>
              <a:cs typeface="Tahoma"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548" y="4017818"/>
            <a:ext cx="3898597" cy="2078182"/>
          </a:xfrm>
          <a:prstGeom prst="rect">
            <a:avLst/>
          </a:prstGeom>
          <a:ln>
            <a:solidFill>
              <a:srgbClr val="002060"/>
            </a:solidFill>
          </a:ln>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584229"/>
            <a:ext cx="3644294" cy="17840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087175" y="2947004"/>
            <a:ext cx="3240360" cy="748004"/>
          </a:xfrm>
          <a:prstGeom prst="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WordPress Pages Interface</a:t>
            </a:r>
            <a:endParaRPr lang="en-IN" b="1" dirty="0">
              <a:solidFill>
                <a:schemeClr val="tx1"/>
              </a:solidFill>
            </a:endParaRPr>
          </a:p>
        </p:txBody>
      </p:sp>
      <p:sp>
        <p:nvSpPr>
          <p:cNvPr id="8" name="Rectangle 7"/>
          <p:cNvSpPr/>
          <p:nvPr/>
        </p:nvSpPr>
        <p:spPr>
          <a:xfrm>
            <a:off x="461895" y="4769443"/>
            <a:ext cx="3306541" cy="72008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smtClean="0">
                <a:solidFill>
                  <a:schemeClr val="tx1"/>
                </a:solidFill>
              </a:rPr>
              <a:t>WordPress Blog Post Interface</a:t>
            </a:r>
            <a:endParaRPr lang="en-IN" b="1" dirty="0" err="1" smtClean="0">
              <a:solidFill>
                <a:schemeClr val="tx1"/>
              </a:solidFill>
            </a:endParaRPr>
          </a:p>
        </p:txBody>
      </p:sp>
      <p:sp>
        <p:nvSpPr>
          <p:cNvPr id="4" name="Right Arrow 3"/>
          <p:cNvSpPr/>
          <p:nvPr/>
        </p:nvSpPr>
        <p:spPr>
          <a:xfrm rot="10800000">
            <a:off x="4239490" y="3214252"/>
            <a:ext cx="775853" cy="3463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ight Arrow 4"/>
          <p:cNvSpPr/>
          <p:nvPr/>
        </p:nvSpPr>
        <p:spPr>
          <a:xfrm>
            <a:off x="3893127" y="4918363"/>
            <a:ext cx="498764" cy="3186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570903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80" y="332656"/>
            <a:ext cx="5976664"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IN" sz="2400" b="1" dirty="0">
                <a:solidFill>
                  <a:schemeClr val="accent5">
                    <a:lumMod val="75000"/>
                  </a:schemeClr>
                </a:solidFill>
                <a:latin typeface="Tahoma" pitchFamily="34" charset="0"/>
                <a:ea typeface="Tahoma" pitchFamily="34" charset="0"/>
                <a:cs typeface="Tahoma" pitchFamily="34" charset="0"/>
              </a:rPr>
              <a:t>Plugins</a:t>
            </a:r>
          </a:p>
        </p:txBody>
      </p:sp>
      <p:sp>
        <p:nvSpPr>
          <p:cNvPr id="3" name="Rectangle 2"/>
          <p:cNvSpPr/>
          <p:nvPr/>
        </p:nvSpPr>
        <p:spPr>
          <a:xfrm>
            <a:off x="797139" y="955754"/>
            <a:ext cx="7030679" cy="13163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Plugins add extra functionality to your WordPress site.</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Browse and install plugins from the WordPress plugin directory.</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Essential plugins include SEO tools, security plugins, and backup solutions.</a:t>
            </a:r>
            <a:endParaRPr lang="en-IN" dirty="0">
              <a:solidFill>
                <a:schemeClr val="tx1"/>
              </a:solidFill>
              <a:latin typeface="Tahoma" pitchFamily="34" charset="0"/>
              <a:ea typeface="Tahoma" pitchFamily="34" charset="0"/>
              <a:cs typeface="Tahoma"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418" y="2555242"/>
            <a:ext cx="6968837" cy="3471486"/>
          </a:xfrm>
          <a:prstGeom prst="rect">
            <a:avLst/>
          </a:prstGeom>
          <a:ln>
            <a:solidFill>
              <a:srgbClr val="00206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79100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76672"/>
            <a:ext cx="8219256" cy="7947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accent5">
                    <a:lumMod val="75000"/>
                  </a:schemeClr>
                </a:solidFill>
                <a:latin typeface="Tahoma" pitchFamily="34" charset="0"/>
                <a:ea typeface="Tahoma" pitchFamily="34" charset="0"/>
                <a:cs typeface="Tahoma" pitchFamily="34" charset="0"/>
              </a:rPr>
              <a:t>Plugins we need for creating E-Commerce Website </a:t>
            </a:r>
            <a:endParaRPr lang="en-IN" sz="2400" b="1" dirty="0" err="1">
              <a:solidFill>
                <a:schemeClr val="accent5">
                  <a:lumMod val="75000"/>
                </a:schemeClr>
              </a:solidFill>
              <a:latin typeface="Tahoma" pitchFamily="34" charset="0"/>
              <a:ea typeface="Tahoma" pitchFamily="34" charset="0"/>
              <a:cs typeface="Tahoma" pitchFamily="34" charset="0"/>
            </a:endParaRPr>
          </a:p>
        </p:txBody>
      </p:sp>
      <p:sp>
        <p:nvSpPr>
          <p:cNvPr id="3" name="Rectangle 2"/>
          <p:cNvSpPr/>
          <p:nvPr/>
        </p:nvSpPr>
        <p:spPr>
          <a:xfrm>
            <a:off x="755575" y="1371600"/>
            <a:ext cx="7751115" cy="4721696"/>
          </a:xfrm>
          <a:prstGeom prst="rect">
            <a:avLst/>
          </a:prstGeom>
          <a:solidFill>
            <a:srgbClr val="E1E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en-US" b="1" dirty="0" smtClean="0">
                <a:solidFill>
                  <a:schemeClr val="tx1"/>
                </a:solidFill>
                <a:latin typeface="Tahoma" pitchFamily="34" charset="0"/>
                <a:ea typeface="Tahoma" pitchFamily="34" charset="0"/>
                <a:cs typeface="Tahoma" pitchFamily="34" charset="0"/>
              </a:rPr>
              <a:t>Elementor</a:t>
            </a:r>
          </a:p>
          <a:p>
            <a:pPr marL="342900" indent="-342900">
              <a:buFont typeface="+mj-lt"/>
              <a:buAutoNum type="arabicPeriod"/>
            </a:pPr>
            <a:r>
              <a:rPr lang="en-US" b="1" dirty="0" smtClean="0">
                <a:solidFill>
                  <a:schemeClr val="tx1"/>
                </a:solidFill>
                <a:latin typeface="Tahoma" pitchFamily="34" charset="0"/>
                <a:ea typeface="Tahoma" pitchFamily="34" charset="0"/>
                <a:cs typeface="Tahoma" pitchFamily="34" charset="0"/>
              </a:rPr>
              <a:t>Elementor </a:t>
            </a:r>
            <a:r>
              <a:rPr lang="en-US" b="1" dirty="0">
                <a:solidFill>
                  <a:schemeClr val="tx1"/>
                </a:solidFill>
                <a:latin typeface="Tahoma" pitchFamily="34" charset="0"/>
                <a:ea typeface="Tahoma" pitchFamily="34" charset="0"/>
                <a:cs typeface="Tahoma" pitchFamily="34" charset="0"/>
              </a:rPr>
              <a:t>Header  &amp; Footer </a:t>
            </a:r>
            <a:r>
              <a:rPr lang="en-US" b="1" dirty="0" smtClean="0">
                <a:solidFill>
                  <a:schemeClr val="tx1"/>
                </a:solidFill>
                <a:latin typeface="Tahoma" pitchFamily="34" charset="0"/>
                <a:ea typeface="Tahoma" pitchFamily="34" charset="0"/>
                <a:cs typeface="Tahoma" pitchFamily="34" charset="0"/>
              </a:rPr>
              <a:t>Builder</a:t>
            </a:r>
            <a:endParaRPr lang="en-US" b="1" dirty="0">
              <a:solidFill>
                <a:schemeClr val="tx1"/>
              </a:solidFill>
              <a:latin typeface="Tahoma" pitchFamily="34" charset="0"/>
              <a:ea typeface="Tahoma" pitchFamily="34" charset="0"/>
              <a:cs typeface="Tahoma" pitchFamily="34" charset="0"/>
            </a:endParaRPr>
          </a:p>
          <a:p>
            <a:pPr marL="342900" indent="-342900">
              <a:buFont typeface="+mj-lt"/>
              <a:buAutoNum type="arabicPeriod"/>
            </a:pPr>
            <a:r>
              <a:rPr lang="en-IN" b="1" dirty="0" smtClean="0">
                <a:solidFill>
                  <a:schemeClr val="tx1"/>
                </a:solidFill>
                <a:latin typeface="Tahoma" pitchFamily="34" charset="0"/>
                <a:ea typeface="Tahoma" pitchFamily="34" charset="0"/>
                <a:cs typeface="Tahoma" pitchFamily="34" charset="0"/>
              </a:rPr>
              <a:t>Essential </a:t>
            </a:r>
            <a:r>
              <a:rPr lang="en-IN" b="1" dirty="0">
                <a:solidFill>
                  <a:schemeClr val="tx1"/>
                </a:solidFill>
                <a:latin typeface="Tahoma" pitchFamily="34" charset="0"/>
                <a:ea typeface="Tahoma" pitchFamily="34" charset="0"/>
                <a:cs typeface="Tahoma" pitchFamily="34" charset="0"/>
              </a:rPr>
              <a:t>Addons for </a:t>
            </a:r>
            <a:r>
              <a:rPr lang="en-IN" b="1" dirty="0" smtClean="0">
                <a:solidFill>
                  <a:schemeClr val="tx1"/>
                </a:solidFill>
                <a:latin typeface="Tahoma" pitchFamily="34" charset="0"/>
                <a:ea typeface="Tahoma" pitchFamily="34" charset="0"/>
                <a:cs typeface="Tahoma" pitchFamily="34" charset="0"/>
              </a:rPr>
              <a:t>Elementor</a:t>
            </a:r>
          </a:p>
          <a:p>
            <a:pPr marL="342900" indent="-342900">
              <a:buFont typeface="+mj-lt"/>
              <a:buAutoNum type="arabicPeriod"/>
            </a:pPr>
            <a:r>
              <a:rPr lang="en-US" b="1" dirty="0" smtClean="0">
                <a:solidFill>
                  <a:schemeClr val="tx1"/>
                </a:solidFill>
                <a:latin typeface="Tahoma" pitchFamily="34" charset="0"/>
                <a:ea typeface="Tahoma" pitchFamily="34" charset="0"/>
                <a:cs typeface="Tahoma" pitchFamily="34" charset="0"/>
              </a:rPr>
              <a:t>WooCommerce(To Create Products &amp; Shop page)</a:t>
            </a:r>
          </a:p>
          <a:p>
            <a:pPr marL="342900" indent="-342900">
              <a:buFont typeface="+mj-lt"/>
              <a:buAutoNum type="arabicPeriod"/>
            </a:pPr>
            <a:r>
              <a:rPr lang="en-US" b="1" dirty="0" smtClean="0">
                <a:solidFill>
                  <a:schemeClr val="tx1"/>
                </a:solidFill>
                <a:latin typeface="Tahoma" pitchFamily="34" charset="0"/>
                <a:ea typeface="Tahoma" pitchFamily="34" charset="0"/>
                <a:cs typeface="Tahoma" pitchFamily="34" charset="0"/>
              </a:rPr>
              <a:t>Rank </a:t>
            </a:r>
            <a:r>
              <a:rPr lang="en-US" b="1" dirty="0">
                <a:solidFill>
                  <a:schemeClr val="tx1"/>
                </a:solidFill>
                <a:latin typeface="Tahoma" pitchFamily="34" charset="0"/>
                <a:ea typeface="Tahoma" pitchFamily="34" charset="0"/>
                <a:cs typeface="Tahoma" pitchFamily="34" charset="0"/>
              </a:rPr>
              <a:t>Math </a:t>
            </a:r>
            <a:r>
              <a:rPr lang="en-US" b="1" dirty="0" smtClean="0">
                <a:solidFill>
                  <a:schemeClr val="tx1"/>
                </a:solidFill>
                <a:latin typeface="Tahoma" pitchFamily="34" charset="0"/>
                <a:ea typeface="Tahoma" pitchFamily="34" charset="0"/>
                <a:cs typeface="Tahoma" pitchFamily="34" charset="0"/>
              </a:rPr>
              <a:t>SEO</a:t>
            </a:r>
            <a:endParaRPr lang="en-US" b="1" dirty="0">
              <a:solidFill>
                <a:schemeClr val="tx1"/>
              </a:solidFill>
              <a:latin typeface="Tahoma" pitchFamily="34" charset="0"/>
              <a:ea typeface="Tahoma" pitchFamily="34" charset="0"/>
              <a:cs typeface="Tahoma" pitchFamily="34" charset="0"/>
            </a:endParaRPr>
          </a:p>
          <a:p>
            <a:pPr marL="342900" indent="-342900">
              <a:buFont typeface="+mj-lt"/>
              <a:buAutoNum type="arabicPeriod"/>
            </a:pPr>
            <a:r>
              <a:rPr lang="en-IN" b="1" dirty="0">
                <a:solidFill>
                  <a:schemeClr val="tx1"/>
                </a:solidFill>
                <a:latin typeface="Tahoma" pitchFamily="34" charset="0"/>
                <a:ea typeface="Tahoma" pitchFamily="34" charset="0"/>
                <a:cs typeface="Tahoma" pitchFamily="34" charset="0"/>
              </a:rPr>
              <a:t>LiteSpeed </a:t>
            </a:r>
            <a:r>
              <a:rPr lang="en-IN" b="1" dirty="0" smtClean="0">
                <a:solidFill>
                  <a:schemeClr val="tx1"/>
                </a:solidFill>
                <a:latin typeface="Tahoma" pitchFamily="34" charset="0"/>
                <a:ea typeface="Tahoma" pitchFamily="34" charset="0"/>
                <a:cs typeface="Tahoma" pitchFamily="34" charset="0"/>
              </a:rPr>
              <a:t>Cache</a:t>
            </a:r>
          </a:p>
          <a:p>
            <a:pPr marL="342900" indent="-342900">
              <a:buFont typeface="+mj-lt"/>
              <a:buAutoNum type="arabicPeriod"/>
            </a:pPr>
            <a:r>
              <a:rPr lang="en-US" b="1" dirty="0" smtClean="0">
                <a:solidFill>
                  <a:schemeClr val="tx1"/>
                </a:solidFill>
                <a:latin typeface="Tahoma" pitchFamily="34" charset="0"/>
                <a:ea typeface="Tahoma" pitchFamily="34" charset="0"/>
                <a:cs typeface="Tahoma" pitchFamily="34" charset="0"/>
              </a:rPr>
              <a:t>UPI </a:t>
            </a:r>
            <a:r>
              <a:rPr lang="en-US" b="1" dirty="0">
                <a:solidFill>
                  <a:schemeClr val="tx1"/>
                </a:solidFill>
                <a:latin typeface="Tahoma" pitchFamily="34" charset="0"/>
                <a:ea typeface="Tahoma" pitchFamily="34" charset="0"/>
                <a:cs typeface="Tahoma" pitchFamily="34" charset="0"/>
              </a:rPr>
              <a:t>QR Code Payment </a:t>
            </a:r>
            <a:r>
              <a:rPr lang="en-US" b="1" dirty="0" smtClean="0">
                <a:solidFill>
                  <a:schemeClr val="tx1"/>
                </a:solidFill>
                <a:latin typeface="Tahoma" pitchFamily="34" charset="0"/>
                <a:ea typeface="Tahoma" pitchFamily="34" charset="0"/>
                <a:cs typeface="Tahoma" pitchFamily="34" charset="0"/>
              </a:rPr>
              <a:t>Gateway</a:t>
            </a:r>
          </a:p>
          <a:p>
            <a:pPr marL="342900" indent="-342900">
              <a:buFont typeface="+mj-lt"/>
              <a:buAutoNum type="arabicPeriod"/>
            </a:pPr>
            <a:r>
              <a:rPr lang="en-US" b="1" dirty="0" smtClean="0">
                <a:solidFill>
                  <a:schemeClr val="tx1"/>
                </a:solidFill>
                <a:latin typeface="Tahoma" pitchFamily="34" charset="0"/>
                <a:ea typeface="Tahoma" pitchFamily="34" charset="0"/>
                <a:cs typeface="Tahoma" pitchFamily="34" charset="0"/>
              </a:rPr>
              <a:t>Razorpay </a:t>
            </a:r>
            <a:r>
              <a:rPr lang="en-US" b="1" dirty="0">
                <a:solidFill>
                  <a:schemeClr val="tx1"/>
                </a:solidFill>
                <a:latin typeface="Tahoma" pitchFamily="34" charset="0"/>
                <a:ea typeface="Tahoma" pitchFamily="34" charset="0"/>
                <a:cs typeface="Tahoma" pitchFamily="34" charset="0"/>
              </a:rPr>
              <a:t>for </a:t>
            </a:r>
            <a:r>
              <a:rPr lang="en-US" b="1" dirty="0" smtClean="0">
                <a:solidFill>
                  <a:schemeClr val="tx1"/>
                </a:solidFill>
                <a:latin typeface="Tahoma" pitchFamily="34" charset="0"/>
                <a:ea typeface="Tahoma" pitchFamily="34" charset="0"/>
                <a:cs typeface="Tahoma" pitchFamily="34" charset="0"/>
              </a:rPr>
              <a:t>WooCommerce</a:t>
            </a:r>
            <a:endParaRPr lang="en-US" b="1" dirty="0">
              <a:solidFill>
                <a:schemeClr val="tx1"/>
              </a:solidFill>
              <a:latin typeface="Tahoma" pitchFamily="34" charset="0"/>
              <a:ea typeface="Tahoma" pitchFamily="34" charset="0"/>
              <a:cs typeface="Tahoma" pitchFamily="34" charset="0"/>
            </a:endParaRPr>
          </a:p>
          <a:p>
            <a:pPr marL="342900" indent="-342900">
              <a:buFont typeface="+mj-lt"/>
              <a:buAutoNum type="arabicPeriod"/>
            </a:pPr>
            <a:r>
              <a:rPr lang="en-IN" b="1" dirty="0">
                <a:solidFill>
                  <a:schemeClr val="tx1"/>
                </a:solidFill>
                <a:latin typeface="Tahoma" pitchFamily="34" charset="0"/>
                <a:ea typeface="Tahoma" pitchFamily="34" charset="0"/>
                <a:cs typeface="Tahoma" pitchFamily="34" charset="0"/>
              </a:rPr>
              <a:t>Ajax Search </a:t>
            </a:r>
            <a:r>
              <a:rPr lang="en-IN" b="1" dirty="0" smtClean="0">
                <a:solidFill>
                  <a:schemeClr val="tx1"/>
                </a:solidFill>
                <a:latin typeface="Tahoma" pitchFamily="34" charset="0"/>
                <a:ea typeface="Tahoma" pitchFamily="34" charset="0"/>
                <a:cs typeface="Tahoma" pitchFamily="34" charset="0"/>
              </a:rPr>
              <a:t>Lite</a:t>
            </a:r>
          </a:p>
          <a:p>
            <a:pPr marL="342900" indent="-342900">
              <a:buFont typeface="+mj-lt"/>
              <a:buAutoNum type="arabicPeriod"/>
            </a:pPr>
            <a:r>
              <a:rPr lang="en-IN" b="1" dirty="0" smtClean="0">
                <a:solidFill>
                  <a:schemeClr val="tx1"/>
                </a:solidFill>
                <a:latin typeface="Tahoma" pitchFamily="34" charset="0"/>
                <a:ea typeface="Tahoma" pitchFamily="34" charset="0"/>
                <a:cs typeface="Tahoma" pitchFamily="34" charset="0"/>
              </a:rPr>
              <a:t>WPForms </a:t>
            </a:r>
            <a:r>
              <a:rPr lang="en-IN" b="1" dirty="0">
                <a:solidFill>
                  <a:schemeClr val="tx1"/>
                </a:solidFill>
                <a:latin typeface="Tahoma" pitchFamily="34" charset="0"/>
                <a:ea typeface="Tahoma" pitchFamily="34" charset="0"/>
                <a:cs typeface="Tahoma" pitchFamily="34" charset="0"/>
              </a:rPr>
              <a:t>Lite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2072" y="1683328"/>
            <a:ext cx="762000" cy="762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2961" y="3110345"/>
            <a:ext cx="658091" cy="65809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9673" y="4613563"/>
            <a:ext cx="1371599" cy="1371599"/>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5017" y="1655618"/>
            <a:ext cx="706582" cy="706582"/>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3951" y="3685309"/>
            <a:ext cx="1382376" cy="777586"/>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2929" y="1745674"/>
            <a:ext cx="671944" cy="671944"/>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1999" y="5279227"/>
            <a:ext cx="2452255" cy="794124"/>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146" y="1371603"/>
            <a:ext cx="1898073" cy="846879"/>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68436" y="4869873"/>
            <a:ext cx="817418" cy="817418"/>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12327" y="5188526"/>
            <a:ext cx="1309687" cy="871537"/>
          </a:xfrm>
          <a:prstGeom prst="rect">
            <a:avLst/>
          </a:prstGeom>
        </p:spPr>
      </p:pic>
    </p:spTree>
    <p:extLst>
      <p:ext uri="{BB962C8B-B14F-4D97-AF65-F5344CB8AC3E}">
        <p14:creationId xmlns:p14="http://schemas.microsoft.com/office/powerpoint/2010/main" val="2706312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9611" y="307466"/>
            <a:ext cx="7848872" cy="673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Tahoma" pitchFamily="34" charset="0"/>
                <a:ea typeface="Tahoma" pitchFamily="34" charset="0"/>
                <a:cs typeface="Tahoma" pitchFamily="34" charset="0"/>
              </a:rPr>
              <a:t>Design Header and Footer</a:t>
            </a:r>
            <a:endParaRPr lang="en-IN" sz="2400" b="1" dirty="0">
              <a:solidFill>
                <a:schemeClr val="accent5">
                  <a:lumMod val="75000"/>
                </a:schemeClr>
              </a:solidFill>
              <a:latin typeface="Tahoma" pitchFamily="34" charset="0"/>
              <a:ea typeface="Tahoma" pitchFamily="34" charset="0"/>
              <a:cs typeface="Tahoma"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28" y="1268761"/>
            <a:ext cx="7758546" cy="4771822"/>
          </a:xfrm>
          <a:prstGeom prst="rect">
            <a:avLst/>
          </a:prstGeom>
          <a:ln>
            <a:solidFill>
              <a:srgbClr val="002060"/>
            </a:solidFill>
          </a:ln>
        </p:spPr>
      </p:pic>
      <p:sp>
        <p:nvSpPr>
          <p:cNvPr id="6" name="Rectangle 5"/>
          <p:cNvSpPr/>
          <p:nvPr/>
        </p:nvSpPr>
        <p:spPr>
          <a:xfrm>
            <a:off x="2992582" y="4246146"/>
            <a:ext cx="4059382" cy="1711309"/>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dirty="0">
                <a:solidFill>
                  <a:srgbClr val="0070C0"/>
                </a:solidFill>
                <a:latin typeface="Tahoma" pitchFamily="34" charset="0"/>
                <a:ea typeface="Tahoma" pitchFamily="34" charset="0"/>
                <a:cs typeface="Tahoma" pitchFamily="34" charset="0"/>
              </a:rPr>
              <a:t>Steps to Create Header</a:t>
            </a:r>
            <a:r>
              <a:rPr lang="en-US" b="1" dirty="0" smtClean="0">
                <a:solidFill>
                  <a:srgbClr val="0070C0"/>
                </a:solidFill>
                <a:latin typeface="Tahoma" pitchFamily="34" charset="0"/>
                <a:ea typeface="Tahoma" pitchFamily="34" charset="0"/>
                <a:cs typeface="Tahoma" pitchFamily="34" charset="0"/>
              </a:rPr>
              <a:t>:-</a:t>
            </a:r>
            <a:br>
              <a:rPr lang="en-US" b="1" dirty="0" smtClean="0">
                <a:solidFill>
                  <a:srgbClr val="0070C0"/>
                </a:solidFill>
                <a:latin typeface="Tahoma" pitchFamily="34" charset="0"/>
                <a:ea typeface="Tahoma" pitchFamily="34" charset="0"/>
                <a:cs typeface="Tahoma" pitchFamily="34" charset="0"/>
              </a:rPr>
            </a:br>
            <a:r>
              <a:rPr lang="en-US" b="1" dirty="0">
                <a:solidFill>
                  <a:schemeClr val="tx1"/>
                </a:solidFill>
                <a:latin typeface="Tahoma" pitchFamily="34" charset="0"/>
                <a:ea typeface="Tahoma" pitchFamily="34" charset="0"/>
                <a:cs typeface="Tahoma" pitchFamily="34" charset="0"/>
              </a:rPr>
              <a:t/>
            </a:r>
            <a:br>
              <a:rPr lang="en-US" b="1" dirty="0">
                <a:solidFill>
                  <a:schemeClr val="tx1"/>
                </a:solidFill>
                <a:latin typeface="Tahoma" pitchFamily="34" charset="0"/>
                <a:ea typeface="Tahoma" pitchFamily="34" charset="0"/>
                <a:cs typeface="Tahoma" pitchFamily="34" charset="0"/>
              </a:rPr>
            </a:br>
            <a:r>
              <a:rPr lang="en-US" b="1" dirty="0">
                <a:solidFill>
                  <a:schemeClr val="tx1"/>
                </a:solidFill>
                <a:latin typeface="Tahoma" pitchFamily="34" charset="0"/>
                <a:ea typeface="Tahoma" pitchFamily="34" charset="0"/>
                <a:cs typeface="Tahoma" pitchFamily="34" charset="0"/>
              </a:rPr>
              <a:t>Go to Appearance &gt; Elementor Header &amp; Footer Builder &gt; Add </a:t>
            </a:r>
            <a:r>
              <a:rPr lang="en-US" b="1" dirty="0" smtClean="0">
                <a:solidFill>
                  <a:schemeClr val="tx1"/>
                </a:solidFill>
                <a:latin typeface="Tahoma" pitchFamily="34" charset="0"/>
                <a:ea typeface="Tahoma" pitchFamily="34" charset="0"/>
                <a:cs typeface="Tahoma" pitchFamily="34" charset="0"/>
              </a:rPr>
              <a:t>New&gt; Add Title&gt; Publish&gt; Edit with Elementor</a:t>
            </a:r>
            <a:endParaRPr lang="en-IN" b="1" dirty="0" err="1">
              <a:solidFill>
                <a:schemeClr val="tx1"/>
              </a:solidFill>
              <a:latin typeface="Tahoma" pitchFamily="34" charset="0"/>
              <a:ea typeface="Tahoma" pitchFamily="34" charset="0"/>
              <a:cs typeface="Tahoma" pitchFamily="34" charset="0"/>
            </a:endParaRPr>
          </a:p>
        </p:txBody>
      </p:sp>
      <p:sp>
        <p:nvSpPr>
          <p:cNvPr id="8" name="Rectangle 7"/>
          <p:cNvSpPr/>
          <p:nvPr/>
        </p:nvSpPr>
        <p:spPr>
          <a:xfrm>
            <a:off x="1241732" y="764704"/>
            <a:ext cx="1080120" cy="43204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1</a:t>
            </a:r>
            <a:endParaRPr lang="en-IN" sz="3600" b="1" dirty="0" err="1" smtClean="0">
              <a:solidFill>
                <a:schemeClr val="tx1"/>
              </a:solidFill>
            </a:endParaRPr>
          </a:p>
        </p:txBody>
      </p:sp>
    </p:spTree>
    <p:extLst>
      <p:ext uri="{BB962C8B-B14F-4D97-AF65-F5344CB8AC3E}">
        <p14:creationId xmlns:p14="http://schemas.microsoft.com/office/powerpoint/2010/main" val="978853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6836" y="3645025"/>
            <a:ext cx="5971309" cy="240941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37309"/>
            <a:ext cx="5822598" cy="27709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668344" y="1268760"/>
            <a:ext cx="792088" cy="9361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2</a:t>
            </a:r>
            <a:endParaRPr lang="en-IN" sz="3600" b="1" dirty="0" err="1" smtClean="0">
              <a:solidFill>
                <a:schemeClr val="tx1"/>
              </a:solidFill>
            </a:endParaRPr>
          </a:p>
        </p:txBody>
      </p:sp>
      <p:sp>
        <p:nvSpPr>
          <p:cNvPr id="3" name="Rectangle 2"/>
          <p:cNvSpPr/>
          <p:nvPr/>
        </p:nvSpPr>
        <p:spPr>
          <a:xfrm>
            <a:off x="431540" y="4365104"/>
            <a:ext cx="936104" cy="100811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3</a:t>
            </a:r>
            <a:endParaRPr lang="en-IN" sz="3600" b="1" dirty="0" err="1" smtClean="0">
              <a:solidFill>
                <a:schemeClr val="tx1"/>
              </a:solidFill>
            </a:endParaRPr>
          </a:p>
        </p:txBody>
      </p:sp>
      <p:cxnSp>
        <p:nvCxnSpPr>
          <p:cNvPr id="5" name="Straight Arrow Connector 4"/>
          <p:cNvCxnSpPr/>
          <p:nvPr/>
        </p:nvCxnSpPr>
        <p:spPr>
          <a:xfrm flipH="1">
            <a:off x="6804248" y="1736812"/>
            <a:ext cx="720080"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8" name="Straight Arrow Connector 7"/>
          <p:cNvCxnSpPr/>
          <p:nvPr/>
        </p:nvCxnSpPr>
        <p:spPr>
          <a:xfrm>
            <a:off x="1475656" y="4869160"/>
            <a:ext cx="576064"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567555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0328" y="620688"/>
            <a:ext cx="7632072" cy="388843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en-US" dirty="0">
                <a:solidFill>
                  <a:schemeClr val="tx1"/>
                </a:solidFill>
                <a:latin typeface="Tahoma" pitchFamily="34" charset="0"/>
                <a:ea typeface="Tahoma" pitchFamily="34" charset="0"/>
                <a:cs typeface="Tahoma" pitchFamily="34" charset="0"/>
              </a:rPr>
              <a:t>Click on the + icons Select Structure Three Columns(according to your requirement</a:t>
            </a:r>
            <a:r>
              <a:rPr lang="en-US" dirty="0" smtClean="0">
                <a:solidFill>
                  <a:schemeClr val="tx1"/>
                </a:solidFill>
                <a:latin typeface="Tahoma" pitchFamily="34" charset="0"/>
                <a:ea typeface="Tahoma" pitchFamily="34" charset="0"/>
                <a:cs typeface="Tahoma" pitchFamily="34" charset="0"/>
              </a:rPr>
              <a:t>)</a:t>
            </a:r>
          </a:p>
          <a:p>
            <a:r>
              <a:rPr lang="en-US" dirty="0">
                <a:solidFill>
                  <a:schemeClr val="tx1"/>
                </a:solidFill>
                <a:latin typeface="Tahoma" pitchFamily="34" charset="0"/>
                <a:ea typeface="Tahoma" pitchFamily="34" charset="0"/>
                <a:cs typeface="Tahoma" pitchFamily="34" charset="0"/>
              </a:rPr>
              <a:t/>
            </a:r>
            <a:br>
              <a:rPr lang="en-US" dirty="0">
                <a:solidFill>
                  <a:schemeClr val="tx1"/>
                </a:solidFill>
                <a:latin typeface="Tahoma" pitchFamily="34" charset="0"/>
                <a:ea typeface="Tahoma" pitchFamily="34" charset="0"/>
                <a:cs typeface="Tahoma" pitchFamily="34" charset="0"/>
              </a:rPr>
            </a:br>
            <a:r>
              <a:rPr lang="en-US" dirty="0">
                <a:solidFill>
                  <a:schemeClr val="tx1"/>
                </a:solidFill>
                <a:latin typeface="Tahoma" pitchFamily="34" charset="0"/>
                <a:ea typeface="Tahoma" pitchFamily="34" charset="0"/>
                <a:cs typeface="Tahoma" pitchFamily="34" charset="0"/>
              </a:rPr>
              <a:t>On the Left hand side other Editing options available,  for creating </a:t>
            </a:r>
            <a:r>
              <a:rPr lang="en-US" dirty="0" smtClean="0">
                <a:solidFill>
                  <a:schemeClr val="tx1"/>
                </a:solidFill>
                <a:latin typeface="Tahoma" pitchFamily="34" charset="0"/>
                <a:ea typeface="Tahoma" pitchFamily="34" charset="0"/>
                <a:cs typeface="Tahoma" pitchFamily="34" charset="0"/>
              </a:rPr>
              <a:t>header</a:t>
            </a:r>
          </a:p>
          <a:p>
            <a:endParaRPr lang="en-US" dirty="0">
              <a:solidFill>
                <a:schemeClr val="tx1"/>
              </a:solidFill>
              <a:latin typeface="Tahoma" pitchFamily="34" charset="0"/>
              <a:ea typeface="Tahoma" pitchFamily="34" charset="0"/>
              <a:cs typeface="Tahoma" pitchFamily="34" charset="0"/>
            </a:endParaRPr>
          </a:p>
          <a:p>
            <a:pPr marL="342900" indent="-342900">
              <a:buFont typeface="+mj-lt"/>
              <a:buAutoNum type="arabicPeriod"/>
            </a:pPr>
            <a:r>
              <a:rPr lang="en-US" dirty="0">
                <a:solidFill>
                  <a:schemeClr val="tx1"/>
                </a:solidFill>
                <a:latin typeface="Tahoma" pitchFamily="34" charset="0"/>
                <a:ea typeface="Tahoma" pitchFamily="34" charset="0"/>
                <a:cs typeface="Tahoma" pitchFamily="34" charset="0"/>
              </a:rPr>
              <a:t>In first column we choose image icon , </a:t>
            </a:r>
            <a:r>
              <a:rPr lang="en-US" b="1" dirty="0">
                <a:solidFill>
                  <a:schemeClr val="tx1"/>
                </a:solidFill>
                <a:latin typeface="Tahoma" pitchFamily="34" charset="0"/>
                <a:ea typeface="Tahoma" pitchFamily="34" charset="0"/>
                <a:cs typeface="Tahoma" pitchFamily="34" charset="0"/>
              </a:rPr>
              <a:t>upload your logo here </a:t>
            </a:r>
            <a:r>
              <a:rPr lang="en-US" dirty="0">
                <a:solidFill>
                  <a:schemeClr val="tx1"/>
                </a:solidFill>
                <a:latin typeface="Tahoma" pitchFamily="34" charset="0"/>
                <a:ea typeface="Tahoma" pitchFamily="34" charset="0"/>
                <a:cs typeface="Tahoma" pitchFamily="34" charset="0"/>
              </a:rPr>
              <a:t>&amp; you can edit your logo design , typography, color etc</a:t>
            </a:r>
            <a:r>
              <a:rPr lang="en-US" dirty="0" smtClean="0">
                <a:solidFill>
                  <a:schemeClr val="tx1"/>
                </a:solidFill>
                <a:latin typeface="Tahoma" pitchFamily="34" charset="0"/>
                <a:ea typeface="Tahoma" pitchFamily="34" charset="0"/>
                <a:cs typeface="Tahoma" pitchFamily="34" charset="0"/>
              </a:rPr>
              <a:t>..</a:t>
            </a:r>
          </a:p>
          <a:p>
            <a:pPr marL="342900" indent="-342900">
              <a:buFont typeface="+mj-lt"/>
              <a:buAutoNum type="arabicPeriod"/>
            </a:pPr>
            <a:r>
              <a:rPr lang="en-US" dirty="0" smtClean="0">
                <a:solidFill>
                  <a:schemeClr val="tx1"/>
                </a:solidFill>
                <a:latin typeface="Tahoma" pitchFamily="34" charset="0"/>
                <a:ea typeface="Tahoma" pitchFamily="34" charset="0"/>
                <a:cs typeface="Tahoma" pitchFamily="34" charset="0"/>
              </a:rPr>
              <a:t>In </a:t>
            </a:r>
            <a:r>
              <a:rPr lang="en-US" dirty="0">
                <a:solidFill>
                  <a:schemeClr val="tx1"/>
                </a:solidFill>
                <a:latin typeface="Tahoma" pitchFamily="34" charset="0"/>
                <a:ea typeface="Tahoma" pitchFamily="34" charset="0"/>
                <a:cs typeface="Tahoma" pitchFamily="34" charset="0"/>
              </a:rPr>
              <a:t>second column we put search bar, here you have to select shortcode option put </a:t>
            </a:r>
            <a:r>
              <a:rPr lang="en-US" b="1" dirty="0">
                <a:solidFill>
                  <a:schemeClr val="tx1"/>
                </a:solidFill>
                <a:latin typeface="Tahoma" pitchFamily="34" charset="0"/>
                <a:ea typeface="Tahoma" pitchFamily="34" charset="0"/>
                <a:cs typeface="Tahoma" pitchFamily="34" charset="0"/>
              </a:rPr>
              <a:t>Ajax Search Lite </a:t>
            </a:r>
            <a:r>
              <a:rPr lang="en-US" dirty="0">
                <a:solidFill>
                  <a:schemeClr val="tx1"/>
                </a:solidFill>
                <a:latin typeface="Tahoma" pitchFamily="34" charset="0"/>
                <a:ea typeface="Tahoma" pitchFamily="34" charset="0"/>
                <a:cs typeface="Tahoma" pitchFamily="34" charset="0"/>
              </a:rPr>
              <a:t>(Short </a:t>
            </a:r>
            <a:r>
              <a:rPr lang="en-US" dirty="0" smtClean="0">
                <a:solidFill>
                  <a:schemeClr val="tx1"/>
                </a:solidFill>
                <a:latin typeface="Tahoma" pitchFamily="34" charset="0"/>
                <a:ea typeface="Tahoma" pitchFamily="34" charset="0"/>
                <a:cs typeface="Tahoma" pitchFamily="34" charset="0"/>
              </a:rPr>
              <a:t>code)here</a:t>
            </a:r>
            <a:endParaRPr lang="en-US" dirty="0">
              <a:solidFill>
                <a:schemeClr val="tx1"/>
              </a:solidFill>
              <a:latin typeface="Tahoma" pitchFamily="34" charset="0"/>
              <a:ea typeface="Tahoma" pitchFamily="34" charset="0"/>
              <a:cs typeface="Tahoma" pitchFamily="34" charset="0"/>
            </a:endParaRPr>
          </a:p>
          <a:p>
            <a:pPr marL="342900" indent="-342900">
              <a:buFont typeface="+mj-lt"/>
              <a:buAutoNum type="arabicPeriod"/>
            </a:pPr>
            <a:r>
              <a:rPr lang="en-US" dirty="0">
                <a:solidFill>
                  <a:schemeClr val="tx1"/>
                </a:solidFill>
                <a:latin typeface="Tahoma" pitchFamily="34" charset="0"/>
                <a:ea typeface="Tahoma" pitchFamily="34" charset="0"/>
                <a:cs typeface="Tahoma" pitchFamily="34" charset="0"/>
              </a:rPr>
              <a:t>In Third column, We Select Nav Menu after Select </a:t>
            </a:r>
            <a:r>
              <a:rPr lang="en-US" b="1" dirty="0">
                <a:solidFill>
                  <a:schemeClr val="tx1"/>
                </a:solidFill>
                <a:latin typeface="Tahoma" pitchFamily="34" charset="0"/>
                <a:ea typeface="Tahoma" pitchFamily="34" charset="0"/>
                <a:cs typeface="Tahoma" pitchFamily="34" charset="0"/>
              </a:rPr>
              <a:t>Main Menu </a:t>
            </a:r>
          </a:p>
          <a:p>
            <a:pPr marL="342900" indent="-342900">
              <a:buFont typeface="+mj-lt"/>
              <a:buAutoNum type="arabicPeriod"/>
            </a:pPr>
            <a:endParaRPr lang="en-IN" dirty="0" err="1">
              <a:solidFill>
                <a:schemeClr val="tx1"/>
              </a:solidFill>
              <a:latin typeface="Tahoma" pitchFamily="34" charset="0"/>
              <a:ea typeface="Tahoma" pitchFamily="34" charset="0"/>
              <a:cs typeface="Tahoma"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4686315"/>
            <a:ext cx="5067555" cy="1368121"/>
          </a:xfrm>
          <a:prstGeom prst="rect">
            <a:avLst/>
          </a:prstGeom>
          <a:ln>
            <a:solidFill>
              <a:srgbClr val="002060"/>
            </a:solidFill>
          </a:ln>
        </p:spPr>
      </p:pic>
      <p:sp>
        <p:nvSpPr>
          <p:cNvPr id="4" name="Rectangle 3"/>
          <p:cNvSpPr/>
          <p:nvPr/>
        </p:nvSpPr>
        <p:spPr>
          <a:xfrm>
            <a:off x="526473" y="4888485"/>
            <a:ext cx="2080857" cy="100811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solidFill>
                  <a:schemeClr val="tx1"/>
                </a:solidFill>
              </a:rPr>
              <a:t>Ajax Search Lite Shortcode</a:t>
            </a:r>
            <a:endParaRPr lang="en-IN" b="1" dirty="0" err="1" smtClean="0">
              <a:solidFill>
                <a:schemeClr val="tx1"/>
              </a:solidFill>
            </a:endParaRPr>
          </a:p>
        </p:txBody>
      </p:sp>
      <p:sp>
        <p:nvSpPr>
          <p:cNvPr id="5" name="Right Arrow 4"/>
          <p:cNvSpPr/>
          <p:nvPr/>
        </p:nvSpPr>
        <p:spPr>
          <a:xfrm>
            <a:off x="2673927" y="5292436"/>
            <a:ext cx="332509" cy="22167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412744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404664"/>
            <a:ext cx="69127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Tahoma" pitchFamily="34" charset="0"/>
                <a:ea typeface="Tahoma" pitchFamily="34" charset="0"/>
                <a:cs typeface="Tahoma" pitchFamily="34" charset="0"/>
              </a:rPr>
              <a:t>Design Home Page</a:t>
            </a:r>
            <a:endParaRPr lang="en-IN" sz="2400" b="1" dirty="0">
              <a:solidFill>
                <a:schemeClr val="accent5">
                  <a:lumMod val="75000"/>
                </a:schemeClr>
              </a:solidFill>
              <a:latin typeface="Tahoma" pitchFamily="34" charset="0"/>
              <a:ea typeface="Tahoma" pitchFamily="34" charset="0"/>
              <a:cs typeface="Tahoma" pitchFamily="34" charset="0"/>
            </a:endParaRPr>
          </a:p>
        </p:txBody>
      </p:sp>
      <p:sp>
        <p:nvSpPr>
          <p:cNvPr id="3" name="Rectangle 2"/>
          <p:cNvSpPr/>
          <p:nvPr/>
        </p:nvSpPr>
        <p:spPr>
          <a:xfrm>
            <a:off x="899592" y="1052736"/>
            <a:ext cx="7344816" cy="1728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a:solidFill>
                  <a:schemeClr val="tx1"/>
                </a:solidFill>
                <a:latin typeface="Tahoma" pitchFamily="34" charset="0"/>
                <a:ea typeface="Tahoma" pitchFamily="34" charset="0"/>
                <a:cs typeface="Tahoma" pitchFamily="34" charset="0"/>
              </a:rPr>
              <a:t>Step1: Go to the Pages Section of the Dashboard</a:t>
            </a:r>
            <a:r>
              <a:rPr lang="en-US" dirty="0">
                <a:solidFill>
                  <a:schemeClr val="tx1"/>
                </a:solidFill>
                <a:latin typeface="Tahoma" pitchFamily="34" charset="0"/>
                <a:ea typeface="Tahoma" pitchFamily="34" charset="0"/>
                <a:cs typeface="Tahoma" pitchFamily="34" charset="0"/>
              </a:rPr>
              <a:t/>
            </a:r>
            <a:br>
              <a:rPr lang="en-US" dirty="0">
                <a:solidFill>
                  <a:schemeClr val="tx1"/>
                </a:solidFill>
                <a:latin typeface="Tahoma" pitchFamily="34" charset="0"/>
                <a:ea typeface="Tahoma" pitchFamily="34" charset="0"/>
                <a:cs typeface="Tahoma" pitchFamily="34" charset="0"/>
              </a:rPr>
            </a:br>
            <a:r>
              <a:rPr lang="en-US" dirty="0">
                <a:solidFill>
                  <a:schemeClr val="tx1"/>
                </a:solidFill>
                <a:latin typeface="Tahoma" pitchFamily="34" charset="0"/>
                <a:ea typeface="Tahoma" pitchFamily="34" charset="0"/>
                <a:cs typeface="Tahoma" pitchFamily="34" charset="0"/>
              </a:rPr>
              <a:t/>
            </a:r>
            <a:br>
              <a:rPr lang="en-US" dirty="0">
                <a:solidFill>
                  <a:schemeClr val="tx1"/>
                </a:solidFill>
                <a:latin typeface="Tahoma" pitchFamily="34" charset="0"/>
                <a:ea typeface="Tahoma" pitchFamily="34" charset="0"/>
                <a:cs typeface="Tahoma" pitchFamily="34" charset="0"/>
              </a:rPr>
            </a:br>
            <a:r>
              <a:rPr lang="en-US" dirty="0">
                <a:solidFill>
                  <a:schemeClr val="tx1"/>
                </a:solidFill>
                <a:latin typeface="Tahoma" pitchFamily="34" charset="0"/>
                <a:ea typeface="Tahoma" pitchFamily="34" charset="0"/>
                <a:cs typeface="Tahoma" pitchFamily="34" charset="0"/>
              </a:rPr>
              <a:t>From the top left side of the WordPress dashboard, click Pages &gt; Add New.</a:t>
            </a:r>
            <a:br>
              <a:rPr lang="en-US" dirty="0">
                <a:solidFill>
                  <a:schemeClr val="tx1"/>
                </a:solidFill>
                <a:latin typeface="Tahoma" pitchFamily="34" charset="0"/>
                <a:ea typeface="Tahoma" pitchFamily="34" charset="0"/>
                <a:cs typeface="Tahoma" pitchFamily="34" charset="0"/>
              </a:rPr>
            </a:br>
            <a:r>
              <a:rPr lang="en-US" dirty="0">
                <a:solidFill>
                  <a:schemeClr val="tx1"/>
                </a:solidFill>
                <a:latin typeface="Tahoma" pitchFamily="34" charset="0"/>
                <a:ea typeface="Tahoma" pitchFamily="34" charset="0"/>
                <a:cs typeface="Tahoma" pitchFamily="34" charset="0"/>
              </a:rPr>
              <a:t/>
            </a:r>
            <a:br>
              <a:rPr lang="en-US" dirty="0">
                <a:solidFill>
                  <a:schemeClr val="tx1"/>
                </a:solidFill>
                <a:latin typeface="Tahoma" pitchFamily="34" charset="0"/>
                <a:ea typeface="Tahoma" pitchFamily="34" charset="0"/>
                <a:cs typeface="Tahoma" pitchFamily="34" charset="0"/>
              </a:rPr>
            </a:br>
            <a:endParaRPr lang="en-US" dirty="0">
              <a:solidFill>
                <a:schemeClr val="tx1"/>
              </a:solidFill>
              <a:latin typeface="Tahoma" pitchFamily="34" charset="0"/>
              <a:ea typeface="Tahoma" pitchFamily="34" charset="0"/>
              <a:cs typeface="Tahoma"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443" y="2420888"/>
            <a:ext cx="7276599" cy="3591985"/>
          </a:xfrm>
          <a:prstGeom prst="rect">
            <a:avLst/>
          </a:prstGeom>
        </p:spPr>
      </p:pic>
    </p:spTree>
    <p:extLst>
      <p:ext uri="{BB962C8B-B14F-4D97-AF65-F5344CB8AC3E}">
        <p14:creationId xmlns:p14="http://schemas.microsoft.com/office/powerpoint/2010/main" val="3132950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476672"/>
            <a:ext cx="7776864" cy="1670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Step 2: Click on the Edit with Elementor </a:t>
            </a:r>
            <a:r>
              <a:rPr lang="en-US" b="1" dirty="0" smtClean="0">
                <a:solidFill>
                  <a:schemeClr val="tx1"/>
                </a:solidFill>
                <a:latin typeface="Tahoma" pitchFamily="34" charset="0"/>
                <a:ea typeface="Tahoma" pitchFamily="34" charset="0"/>
                <a:cs typeface="Tahoma" pitchFamily="34" charset="0"/>
              </a:rPr>
              <a:t>Button</a:t>
            </a:r>
          </a:p>
          <a:p>
            <a:r>
              <a:rPr lang="en-US" b="1" dirty="0">
                <a:solidFill>
                  <a:schemeClr val="tx1"/>
                </a:solidFill>
                <a:latin typeface="Tahoma" pitchFamily="34" charset="0"/>
                <a:ea typeface="Tahoma" pitchFamily="34" charset="0"/>
                <a:cs typeface="Tahoma" pitchFamily="34" charset="0"/>
              </a:rPr>
              <a:t/>
            </a:r>
            <a:br>
              <a:rPr lang="en-US" b="1" dirty="0">
                <a:solidFill>
                  <a:schemeClr val="tx1"/>
                </a:solidFill>
                <a:latin typeface="Tahoma" pitchFamily="34" charset="0"/>
                <a:ea typeface="Tahoma" pitchFamily="34" charset="0"/>
                <a:cs typeface="Tahoma" pitchFamily="34" charset="0"/>
              </a:rPr>
            </a:br>
            <a:r>
              <a:rPr lang="en-US" dirty="0">
                <a:solidFill>
                  <a:schemeClr val="tx1"/>
                </a:solidFill>
                <a:latin typeface="Tahoma" pitchFamily="34" charset="0"/>
                <a:ea typeface="Tahoma" pitchFamily="34" charset="0"/>
                <a:cs typeface="Tahoma" pitchFamily="34" charset="0"/>
              </a:rPr>
              <a:t>Now click the “Edit with Elementor” button to enter Elementor Page Builder. You will see this option available if Elementor has been installed and activated properly.</a:t>
            </a:r>
          </a:p>
          <a:p>
            <a:endParaRPr lang="en-IN" b="1" dirty="0" err="1" smtClean="0">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982" y="2027490"/>
            <a:ext cx="7453746" cy="3332425"/>
          </a:xfrm>
          <a:prstGeom prst="rect">
            <a:avLst/>
          </a:prstGeom>
        </p:spPr>
      </p:pic>
      <p:sp>
        <p:nvSpPr>
          <p:cNvPr id="4" name="Rectangle 3"/>
          <p:cNvSpPr/>
          <p:nvPr/>
        </p:nvSpPr>
        <p:spPr>
          <a:xfrm>
            <a:off x="665820" y="5486400"/>
            <a:ext cx="7956376" cy="6373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Tahoma" pitchFamily="34" charset="0"/>
                <a:ea typeface="Tahoma" pitchFamily="34" charset="0"/>
                <a:cs typeface="Tahoma" pitchFamily="34" charset="0"/>
              </a:rPr>
              <a:t>Note: </a:t>
            </a:r>
            <a:r>
              <a:rPr lang="en-US" dirty="0">
                <a:solidFill>
                  <a:schemeClr val="tx1"/>
                </a:solidFill>
                <a:latin typeface="Tahoma" pitchFamily="34" charset="0"/>
                <a:ea typeface="Tahoma" pitchFamily="34" charset="0"/>
                <a:cs typeface="Tahoma" pitchFamily="34" charset="0"/>
              </a:rPr>
              <a:t>WordPress 5.0+ (Gutenberg) Compatibility. Use the “Edit with Elementor” button within Gutenberg. Same as above.</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859412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548680"/>
            <a:ext cx="7704856" cy="1728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a:solidFill>
                  <a:schemeClr val="tx1"/>
                </a:solidFill>
                <a:latin typeface="Tahoma" pitchFamily="34" charset="0"/>
                <a:ea typeface="Tahoma" pitchFamily="34" charset="0"/>
                <a:cs typeface="Tahoma" pitchFamily="34" charset="0"/>
              </a:rPr>
              <a:t>Step 3: Add a New </a:t>
            </a:r>
            <a:r>
              <a:rPr lang="en-US" b="1" dirty="0" smtClean="0">
                <a:solidFill>
                  <a:schemeClr val="tx1"/>
                </a:solidFill>
                <a:latin typeface="Tahoma" pitchFamily="34" charset="0"/>
                <a:ea typeface="Tahoma" pitchFamily="34" charset="0"/>
                <a:cs typeface="Tahoma" pitchFamily="34" charset="0"/>
              </a:rPr>
              <a:t>Section</a:t>
            </a:r>
          </a:p>
          <a:p>
            <a:pPr fontAlgn="base"/>
            <a:r>
              <a:rPr lang="en-US" b="1" dirty="0">
                <a:solidFill>
                  <a:schemeClr val="tx1"/>
                </a:solidFill>
                <a:latin typeface="Tahoma" pitchFamily="34" charset="0"/>
                <a:ea typeface="Tahoma" pitchFamily="34" charset="0"/>
                <a:cs typeface="Tahoma" pitchFamily="34" charset="0"/>
              </a:rPr>
              <a:t/>
            </a:r>
            <a:br>
              <a:rPr lang="en-US" b="1" dirty="0">
                <a:solidFill>
                  <a:schemeClr val="tx1"/>
                </a:solidFill>
                <a:latin typeface="Tahoma" pitchFamily="34" charset="0"/>
                <a:ea typeface="Tahoma" pitchFamily="34" charset="0"/>
                <a:cs typeface="Tahoma" pitchFamily="34" charset="0"/>
              </a:rPr>
            </a:br>
            <a:r>
              <a:rPr lang="en-US" dirty="0">
                <a:solidFill>
                  <a:schemeClr val="tx1"/>
                </a:solidFill>
                <a:latin typeface="Tahoma" pitchFamily="34" charset="0"/>
                <a:ea typeface="Tahoma" pitchFamily="34" charset="0"/>
                <a:cs typeface="Tahoma" pitchFamily="34" charset="0"/>
              </a:rPr>
              <a:t>Once the “Edit with Elementor” button has been clicked the Elementor page builder will come up and you will see the complete editing area. This includes the widget panel, editing area, add new section, and add new template area.</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2492896"/>
            <a:ext cx="7560840" cy="3855914"/>
          </a:xfrm>
          <a:prstGeom prst="rect">
            <a:avLst/>
          </a:prstGeom>
        </p:spPr>
      </p:pic>
    </p:spTree>
    <p:extLst>
      <p:ext uri="{BB962C8B-B14F-4D97-AF65-F5344CB8AC3E}">
        <p14:creationId xmlns:p14="http://schemas.microsoft.com/office/powerpoint/2010/main" val="537136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7309" y="429491"/>
            <a:ext cx="7823123" cy="13993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From here you are all set to build so let your creative juices flow. Add as many new sections, columns, and widgets as you want to build out the page. You can complete the above process over and over to build as many pages as you want</a:t>
            </a:r>
            <a:r>
              <a:rPr lang="en-US" dirty="0"/>
              <a:t>.</a:t>
            </a:r>
            <a:endParaRPr lang="en-IN" b="1" dirty="0" err="1" smtClean="0">
              <a:solidFill>
                <a:schemeClr val="tx1"/>
              </a:solidFill>
            </a:endParaRPr>
          </a:p>
        </p:txBody>
      </p:sp>
      <p:sp>
        <p:nvSpPr>
          <p:cNvPr id="3" name="Rectangle 2"/>
          <p:cNvSpPr/>
          <p:nvPr/>
        </p:nvSpPr>
        <p:spPr>
          <a:xfrm>
            <a:off x="755576" y="1745672"/>
            <a:ext cx="7488832" cy="734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00B050"/>
                </a:solidFill>
                <a:latin typeface="Tahoma" pitchFamily="34" charset="0"/>
                <a:ea typeface="Tahoma" pitchFamily="34" charset="0"/>
                <a:cs typeface="Tahoma" pitchFamily="34" charset="0"/>
              </a:rPr>
              <a:t>Create Your First Section: Hero</a:t>
            </a:r>
          </a:p>
          <a:p>
            <a:pPr algn="ctr"/>
            <a:endParaRPr lang="en-IN" b="1" dirty="0" err="1" smtClean="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855" y="2438401"/>
            <a:ext cx="7606145" cy="336665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128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1" y="471055"/>
            <a:ext cx="7924800" cy="62622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To get started, create a new section and choose a one-column layout. Then:</a:t>
            </a:r>
          </a:p>
          <a:p>
            <a:pPr marL="285750" indent="-285750" fontAlgn="base">
              <a:buFont typeface="Arial" pitchFamily="34" charset="0"/>
              <a:buChar char="•"/>
            </a:pPr>
            <a:r>
              <a:rPr lang="en-US" dirty="0">
                <a:solidFill>
                  <a:schemeClr val="tx1"/>
                </a:solidFill>
                <a:latin typeface="Tahoma" pitchFamily="34" charset="0"/>
                <a:ea typeface="Tahoma" pitchFamily="34" charset="0"/>
                <a:cs typeface="Tahoma" pitchFamily="34" charset="0"/>
              </a:rPr>
              <a:t>Set the Content Width to full-width</a:t>
            </a:r>
          </a:p>
          <a:p>
            <a:pPr marL="285750" indent="-285750" fontAlgn="base">
              <a:buFont typeface="Arial" pitchFamily="34" charset="0"/>
              <a:buChar char="•"/>
            </a:pPr>
            <a:r>
              <a:rPr lang="en-US" dirty="0">
                <a:solidFill>
                  <a:schemeClr val="tx1"/>
                </a:solidFill>
                <a:latin typeface="Tahoma" pitchFamily="34" charset="0"/>
                <a:ea typeface="Tahoma" pitchFamily="34" charset="0"/>
                <a:cs typeface="Tahoma" pitchFamily="34" charset="0"/>
              </a:rPr>
              <a:t>Set the Columns Gap to no gap</a:t>
            </a:r>
          </a:p>
          <a:p>
            <a:pPr marL="285750" indent="-285750" fontAlgn="base">
              <a:buFont typeface="Arial" pitchFamily="34" charset="0"/>
              <a:buChar char="•"/>
            </a:pPr>
            <a:r>
              <a:rPr lang="en-US" dirty="0">
                <a:solidFill>
                  <a:schemeClr val="tx1"/>
                </a:solidFill>
                <a:latin typeface="Tahoma" pitchFamily="34" charset="0"/>
                <a:ea typeface="Tahoma" pitchFamily="34" charset="0"/>
                <a:cs typeface="Tahoma" pitchFamily="34" charset="0"/>
              </a:rPr>
              <a:t>Choose Min Height for the Height and then set it equal to 140 </a:t>
            </a:r>
            <a:r>
              <a:rPr lang="en-US" dirty="0" smtClean="0">
                <a:solidFill>
                  <a:schemeClr val="tx1"/>
                </a:solidFill>
                <a:latin typeface="Tahoma" pitchFamily="34" charset="0"/>
                <a:ea typeface="Tahoma" pitchFamily="34" charset="0"/>
                <a:cs typeface="Tahoma" pitchFamily="34" charset="0"/>
              </a:rPr>
              <a:t>VH</a:t>
            </a:r>
          </a:p>
          <a:p>
            <a:pPr fontAlgn="base"/>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Go to the </a:t>
            </a:r>
            <a:r>
              <a:rPr lang="en-US" b="1" dirty="0">
                <a:solidFill>
                  <a:schemeClr val="tx1"/>
                </a:solidFill>
                <a:latin typeface="Tahoma" pitchFamily="34" charset="0"/>
                <a:ea typeface="Tahoma" pitchFamily="34" charset="0"/>
                <a:cs typeface="Tahoma" pitchFamily="34" charset="0"/>
              </a:rPr>
              <a:t>Style</a:t>
            </a:r>
            <a:r>
              <a:rPr lang="en-US" dirty="0">
                <a:solidFill>
                  <a:schemeClr val="tx1"/>
                </a:solidFill>
                <a:latin typeface="Tahoma" pitchFamily="34" charset="0"/>
                <a:ea typeface="Tahoma" pitchFamily="34" charset="0"/>
                <a:cs typeface="Tahoma" pitchFamily="34" charset="0"/>
              </a:rPr>
              <a:t> tab and choose the </a:t>
            </a:r>
            <a:r>
              <a:rPr lang="en-US" b="1" dirty="0">
                <a:solidFill>
                  <a:schemeClr val="tx1"/>
                </a:solidFill>
                <a:latin typeface="Tahoma" pitchFamily="34" charset="0"/>
                <a:ea typeface="Tahoma" pitchFamily="34" charset="0"/>
                <a:cs typeface="Tahoma" pitchFamily="34" charset="0"/>
              </a:rPr>
              <a:t>image for the background of your section</a:t>
            </a:r>
            <a:r>
              <a:rPr lang="en-US" dirty="0">
                <a:solidFill>
                  <a:schemeClr val="tx1"/>
                </a:solidFill>
                <a:latin typeface="Tahoma" pitchFamily="34" charset="0"/>
                <a:ea typeface="Tahoma" pitchFamily="34" charset="0"/>
                <a:cs typeface="Tahoma" pitchFamily="34" charset="0"/>
              </a:rPr>
              <a:t>. Then, you can use the options below to change its position.</a:t>
            </a:r>
          </a:p>
          <a:p>
            <a:r>
              <a:rPr lang="en-US" dirty="0">
                <a:solidFill>
                  <a:schemeClr val="tx1"/>
                </a:solidFill>
                <a:latin typeface="Tahoma" pitchFamily="34" charset="0"/>
                <a:ea typeface="Tahoma" pitchFamily="34" charset="0"/>
                <a:cs typeface="Tahoma" pitchFamily="34" charset="0"/>
              </a:rPr>
              <a:t>Add a </a:t>
            </a:r>
            <a:r>
              <a:rPr lang="en-US" b="1" dirty="0">
                <a:solidFill>
                  <a:schemeClr val="tx1"/>
                </a:solidFill>
                <a:latin typeface="Tahoma" pitchFamily="34" charset="0"/>
                <a:ea typeface="Tahoma" pitchFamily="34" charset="0"/>
                <a:cs typeface="Tahoma" pitchFamily="34" charset="0"/>
              </a:rPr>
              <a:t>Heading widget </a:t>
            </a:r>
            <a:r>
              <a:rPr lang="en-US" dirty="0">
                <a:solidFill>
                  <a:schemeClr val="tx1"/>
                </a:solidFill>
                <a:latin typeface="Tahoma" pitchFamily="34" charset="0"/>
                <a:ea typeface="Tahoma" pitchFamily="34" charset="0"/>
                <a:cs typeface="Tahoma" pitchFamily="34" charset="0"/>
              </a:rPr>
              <a:t>and click to edit your text. Then, you can use the Style options to change how your Heading looks.</a:t>
            </a:r>
          </a:p>
          <a:p>
            <a:r>
              <a:rPr lang="en-US" dirty="0">
                <a:solidFill>
                  <a:schemeClr val="tx1"/>
                </a:solidFill>
                <a:latin typeface="Tahoma" pitchFamily="34" charset="0"/>
                <a:ea typeface="Tahoma" pitchFamily="34" charset="0"/>
                <a:cs typeface="Tahoma" pitchFamily="34" charset="0"/>
              </a:rPr>
              <a:t>Then, you can add </a:t>
            </a:r>
            <a:r>
              <a:rPr lang="en-US" b="1" dirty="0">
                <a:solidFill>
                  <a:schemeClr val="tx1"/>
                </a:solidFill>
                <a:latin typeface="Tahoma" pitchFamily="34" charset="0"/>
                <a:ea typeface="Tahoma" pitchFamily="34" charset="0"/>
                <a:cs typeface="Tahoma" pitchFamily="34" charset="0"/>
              </a:rPr>
              <a:t>an Image widget below your Heading </a:t>
            </a:r>
            <a:r>
              <a:rPr lang="en-US" dirty="0">
                <a:solidFill>
                  <a:schemeClr val="tx1"/>
                </a:solidFill>
                <a:latin typeface="Tahoma" pitchFamily="34" charset="0"/>
                <a:ea typeface="Tahoma" pitchFamily="34" charset="0"/>
                <a:cs typeface="Tahoma" pitchFamily="34" charset="0"/>
              </a:rPr>
              <a:t>and set a </a:t>
            </a:r>
            <a:r>
              <a:rPr lang="en-US" b="1" dirty="0">
                <a:solidFill>
                  <a:schemeClr val="tx1"/>
                </a:solidFill>
                <a:latin typeface="Tahoma" pitchFamily="34" charset="0"/>
                <a:ea typeface="Tahoma" pitchFamily="34" charset="0"/>
                <a:cs typeface="Tahoma" pitchFamily="34" charset="0"/>
              </a:rPr>
              <a:t>negative top margin</a:t>
            </a:r>
            <a:r>
              <a:rPr lang="en-US" dirty="0">
                <a:solidFill>
                  <a:schemeClr val="tx1"/>
                </a:solidFill>
                <a:latin typeface="Tahoma" pitchFamily="34" charset="0"/>
                <a:ea typeface="Tahoma" pitchFamily="34" charset="0"/>
                <a:cs typeface="Tahoma" pitchFamily="34" charset="0"/>
              </a:rPr>
              <a:t> to move it up the page. For our example, that’s the flying skater. You can then add another image for the ramp.</a:t>
            </a:r>
          </a:p>
          <a:p>
            <a:r>
              <a:rPr lang="en-US" dirty="0">
                <a:solidFill>
                  <a:schemeClr val="tx1"/>
                </a:solidFill>
                <a:latin typeface="Tahoma" pitchFamily="34" charset="0"/>
                <a:ea typeface="Tahoma" pitchFamily="34" charset="0"/>
                <a:cs typeface="Tahoma" pitchFamily="34" charset="0"/>
              </a:rPr>
              <a:t>Now, to add </a:t>
            </a:r>
            <a:r>
              <a:rPr lang="en-US" b="1" dirty="0">
                <a:solidFill>
                  <a:schemeClr val="tx1"/>
                </a:solidFill>
                <a:latin typeface="Tahoma" pitchFamily="34" charset="0"/>
                <a:ea typeface="Tahoma" pitchFamily="34" charset="0"/>
                <a:cs typeface="Tahoma" pitchFamily="34" charset="0"/>
              </a:rPr>
              <a:t>motion effects </a:t>
            </a:r>
            <a:r>
              <a:rPr lang="en-US" dirty="0">
                <a:solidFill>
                  <a:schemeClr val="tx1"/>
                </a:solidFill>
                <a:latin typeface="Tahoma" pitchFamily="34" charset="0"/>
                <a:ea typeface="Tahoma" pitchFamily="34" charset="0"/>
                <a:cs typeface="Tahoma" pitchFamily="34" charset="0"/>
              </a:rPr>
              <a:t>as a visitor scrolls down the page, go to the</a:t>
            </a:r>
            <a:r>
              <a:rPr lang="en-US" b="1" dirty="0">
                <a:solidFill>
                  <a:schemeClr val="tx1"/>
                </a:solidFill>
                <a:latin typeface="Tahoma" pitchFamily="34" charset="0"/>
                <a:ea typeface="Tahoma" pitchFamily="34" charset="0"/>
                <a:cs typeface="Tahoma" pitchFamily="34" charset="0"/>
              </a:rPr>
              <a:t> Motion Effects settings in the Advanced tab </a:t>
            </a:r>
            <a:r>
              <a:rPr lang="en-US" dirty="0">
                <a:solidFill>
                  <a:schemeClr val="tx1"/>
                </a:solidFill>
                <a:latin typeface="Tahoma" pitchFamily="34" charset="0"/>
                <a:ea typeface="Tahoma" pitchFamily="34" charset="0"/>
                <a:cs typeface="Tahoma" pitchFamily="34" charset="0"/>
              </a:rPr>
              <a:t>and turn on </a:t>
            </a:r>
            <a:r>
              <a:rPr lang="en-US" b="1" dirty="0">
                <a:solidFill>
                  <a:schemeClr val="tx1"/>
                </a:solidFill>
                <a:latin typeface="Tahoma" pitchFamily="34" charset="0"/>
                <a:ea typeface="Tahoma" pitchFamily="34" charset="0"/>
                <a:cs typeface="Tahoma" pitchFamily="34" charset="0"/>
              </a:rPr>
              <a:t>Scrolling Effects</a:t>
            </a:r>
            <a:r>
              <a:rPr lang="en-US" dirty="0">
                <a:solidFill>
                  <a:schemeClr val="tx1"/>
                </a:solidFill>
                <a:latin typeface="Tahoma" pitchFamily="34" charset="0"/>
                <a:ea typeface="Tahoma" pitchFamily="34" charset="0"/>
                <a:cs typeface="Tahoma" pitchFamily="34" charset="0"/>
              </a:rPr>
              <a:t>. You can then tweak the settings to achieve your desired effect.</a:t>
            </a:r>
          </a:p>
          <a:p>
            <a:r>
              <a:rPr lang="en-US" dirty="0">
                <a:solidFill>
                  <a:schemeClr val="tx1"/>
                </a:solidFill>
                <a:latin typeface="Tahoma" pitchFamily="34" charset="0"/>
                <a:ea typeface="Tahoma" pitchFamily="34" charset="0"/>
                <a:cs typeface="Tahoma" pitchFamily="34" charset="0"/>
              </a:rPr>
              <a:t>Then, you can edit your Heading text and add </a:t>
            </a:r>
            <a:r>
              <a:rPr lang="en-US" b="1" dirty="0">
                <a:solidFill>
                  <a:schemeClr val="tx1"/>
                </a:solidFill>
                <a:latin typeface="Tahoma" pitchFamily="34" charset="0"/>
                <a:ea typeface="Tahoma" pitchFamily="34" charset="0"/>
                <a:cs typeface="Tahoma" pitchFamily="34" charset="0"/>
              </a:rPr>
              <a:t>Mouse Effects</a:t>
            </a:r>
            <a:r>
              <a:rPr lang="en-US" dirty="0">
                <a:solidFill>
                  <a:schemeClr val="tx1"/>
                </a:solidFill>
                <a:latin typeface="Tahoma" pitchFamily="34" charset="0"/>
                <a:ea typeface="Tahoma" pitchFamily="34" charset="0"/>
                <a:cs typeface="Tahoma" pitchFamily="34" charset="0"/>
              </a:rPr>
              <a:t> in the </a:t>
            </a:r>
            <a:r>
              <a:rPr lang="en-US" b="1" dirty="0">
                <a:solidFill>
                  <a:schemeClr val="tx1"/>
                </a:solidFill>
                <a:latin typeface="Tahoma" pitchFamily="34" charset="0"/>
                <a:ea typeface="Tahoma" pitchFamily="34" charset="0"/>
                <a:cs typeface="Tahoma" pitchFamily="34" charset="0"/>
              </a:rPr>
              <a:t>Motion Effects section</a:t>
            </a:r>
            <a:r>
              <a:rPr lang="en-US" dirty="0">
                <a:solidFill>
                  <a:schemeClr val="tx1"/>
                </a:solidFill>
                <a:latin typeface="Tahoma" pitchFamily="34" charset="0"/>
                <a:ea typeface="Tahoma" pitchFamily="34" charset="0"/>
                <a:cs typeface="Tahoma" pitchFamily="34" charset="0"/>
              </a:rPr>
              <a:t>. Then, turn on </a:t>
            </a:r>
            <a:r>
              <a:rPr lang="en-US" b="1" dirty="0">
                <a:solidFill>
                  <a:schemeClr val="tx1"/>
                </a:solidFill>
                <a:latin typeface="Tahoma" pitchFamily="34" charset="0"/>
                <a:ea typeface="Tahoma" pitchFamily="34" charset="0"/>
                <a:cs typeface="Tahoma" pitchFamily="34" charset="0"/>
              </a:rPr>
              <a:t>3D Tilt </a:t>
            </a:r>
            <a:r>
              <a:rPr lang="en-US" dirty="0">
                <a:solidFill>
                  <a:schemeClr val="tx1"/>
                </a:solidFill>
                <a:latin typeface="Tahoma" pitchFamily="34" charset="0"/>
                <a:ea typeface="Tahoma" pitchFamily="34" charset="0"/>
                <a:cs typeface="Tahoma" pitchFamily="34" charset="0"/>
              </a:rPr>
              <a:t>so that the heading will “tilt” when a user hovers over it</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pPr algn="ctr"/>
            <a:endParaRPr lang="en-IN" b="1" dirty="0" err="1" smtClean="0">
              <a:solidFill>
                <a:schemeClr val="tx1"/>
              </a:solidFill>
            </a:endParaRPr>
          </a:p>
        </p:txBody>
      </p:sp>
    </p:spTree>
    <p:extLst>
      <p:ext uri="{BB962C8B-B14F-4D97-AF65-F5344CB8AC3E}">
        <p14:creationId xmlns:p14="http://schemas.microsoft.com/office/powerpoint/2010/main" val="1523983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1731818"/>
            <a:ext cx="7776864"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 </a:t>
            </a:r>
            <a:r>
              <a:rPr lang="en-US" b="1" dirty="0">
                <a:solidFill>
                  <a:srgbClr val="00B050"/>
                </a:solidFill>
                <a:latin typeface="Tahoma" pitchFamily="34" charset="0"/>
                <a:ea typeface="Tahoma" pitchFamily="34" charset="0"/>
                <a:cs typeface="Tahoma" pitchFamily="34" charset="0"/>
              </a:rPr>
              <a:t>Create Your Second Section: Build Your Board</a:t>
            </a:r>
          </a:p>
          <a:p>
            <a:pPr algn="ctr"/>
            <a:endParaRPr lang="en-IN" b="1" dirty="0" err="1" smtClean="0">
              <a:solidFill>
                <a:schemeClr val="tx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983" y="2230582"/>
            <a:ext cx="7463250" cy="275705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55576" y="5223164"/>
            <a:ext cx="7566656" cy="1086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Next, add another section with a one-column layout and make it full-width.</a:t>
            </a:r>
          </a:p>
          <a:p>
            <a:endParaRPr lang="en-US" dirty="0">
              <a:solidFill>
                <a:schemeClr val="tx1"/>
              </a:solidFill>
              <a:latin typeface="Tahoma" pitchFamily="34" charset="0"/>
              <a:ea typeface="Tahoma" pitchFamily="34" charset="0"/>
              <a:cs typeface="Tahoma" pitchFamily="34" charset="0"/>
            </a:endParaRPr>
          </a:p>
        </p:txBody>
      </p:sp>
      <p:sp>
        <p:nvSpPr>
          <p:cNvPr id="4" name="Rectangle 3"/>
          <p:cNvSpPr/>
          <p:nvPr/>
        </p:nvSpPr>
        <p:spPr>
          <a:xfrm>
            <a:off x="969818" y="595745"/>
            <a:ext cx="7287491" cy="9975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Side note </a:t>
            </a:r>
            <a:r>
              <a:rPr lang="en-US" dirty="0">
                <a:solidFill>
                  <a:schemeClr val="tx1"/>
                </a:solidFill>
                <a:latin typeface="Tahoma" pitchFamily="34" charset="0"/>
                <a:ea typeface="Tahoma" pitchFamily="34" charset="0"/>
                <a:cs typeface="Tahoma" pitchFamily="34" charset="0"/>
              </a:rPr>
              <a:t>– to keep track of all your page’s elements, you can use Elementor’s Navigator feature. It’s really helpful for staying organized and finding different sections and widgets</a:t>
            </a:r>
            <a:r>
              <a:rPr lang="en-US" i="1" dirty="0"/>
              <a:t>.</a:t>
            </a:r>
            <a:endParaRPr lang="en-US" dirty="0"/>
          </a:p>
        </p:txBody>
      </p:sp>
    </p:spTree>
    <p:extLst>
      <p:ext uri="{BB962C8B-B14F-4D97-AF65-F5344CB8AC3E}">
        <p14:creationId xmlns:p14="http://schemas.microsoft.com/office/powerpoint/2010/main" val="2843166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620982"/>
            <a:ext cx="7776864" cy="46828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Next, add a Text Editor widget underneath the header and configure its typography and colors</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To create your CTA, add a Button widget below your text widget and configure its style. You can make the button more interesting by adding a Float </a:t>
            </a:r>
            <a:r>
              <a:rPr lang="en-US" b="1" dirty="0">
                <a:solidFill>
                  <a:schemeClr val="tx1"/>
                </a:solidFill>
                <a:latin typeface="Tahoma" pitchFamily="34" charset="0"/>
                <a:ea typeface="Tahoma" pitchFamily="34" charset="0"/>
                <a:cs typeface="Tahoma" pitchFamily="34" charset="0"/>
              </a:rPr>
              <a:t>Hover Animation</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Below that, add three skateboard images and use the Navigator to name them “Front,” “Middle,” and “Back.”</a:t>
            </a:r>
          </a:p>
          <a:p>
            <a:r>
              <a:rPr lang="en-US" dirty="0">
                <a:solidFill>
                  <a:schemeClr val="tx1"/>
                </a:solidFill>
                <a:latin typeface="Tahoma" pitchFamily="34" charset="0"/>
                <a:ea typeface="Tahoma" pitchFamily="34" charset="0"/>
                <a:cs typeface="Tahoma" pitchFamily="34" charset="0"/>
              </a:rPr>
              <a:t>Then, use the </a:t>
            </a:r>
            <a:r>
              <a:rPr lang="en-US" b="1" dirty="0">
                <a:solidFill>
                  <a:schemeClr val="tx1"/>
                </a:solidFill>
                <a:latin typeface="Tahoma" pitchFamily="34" charset="0"/>
                <a:ea typeface="Tahoma" pitchFamily="34" charset="0"/>
                <a:cs typeface="Tahoma" pitchFamily="34" charset="0"/>
              </a:rPr>
              <a:t>Custom Positioning</a:t>
            </a:r>
            <a:r>
              <a:rPr lang="en-US" dirty="0">
                <a:solidFill>
                  <a:schemeClr val="tx1"/>
                </a:solidFill>
                <a:latin typeface="Tahoma" pitchFamily="34" charset="0"/>
                <a:ea typeface="Tahoma" pitchFamily="34" charset="0"/>
                <a:cs typeface="Tahoma" pitchFamily="34" charset="0"/>
              </a:rPr>
              <a:t> section in the </a:t>
            </a:r>
            <a:r>
              <a:rPr lang="en-US" b="1" dirty="0">
                <a:solidFill>
                  <a:schemeClr val="tx1"/>
                </a:solidFill>
                <a:latin typeface="Tahoma" pitchFamily="34" charset="0"/>
                <a:ea typeface="Tahoma" pitchFamily="34" charset="0"/>
                <a:cs typeface="Tahoma" pitchFamily="34" charset="0"/>
              </a:rPr>
              <a:t>Advanced</a:t>
            </a:r>
            <a:r>
              <a:rPr lang="en-US" dirty="0">
                <a:solidFill>
                  <a:schemeClr val="tx1"/>
                </a:solidFill>
                <a:latin typeface="Tahoma" pitchFamily="34" charset="0"/>
                <a:ea typeface="Tahoma" pitchFamily="34" charset="0"/>
                <a:cs typeface="Tahoma" pitchFamily="34" charset="0"/>
              </a:rPr>
              <a:t> tab and set all three images to</a:t>
            </a:r>
            <a:r>
              <a:rPr lang="en-US" b="1" dirty="0">
                <a:solidFill>
                  <a:schemeClr val="tx1"/>
                </a:solidFill>
                <a:latin typeface="Tahoma" pitchFamily="34" charset="0"/>
                <a:ea typeface="Tahoma" pitchFamily="34" charset="0"/>
                <a:cs typeface="Tahoma" pitchFamily="34" charset="0"/>
              </a:rPr>
              <a:t> Absolute</a:t>
            </a:r>
            <a:r>
              <a:rPr lang="en-US" dirty="0">
                <a:solidFill>
                  <a:schemeClr val="tx1"/>
                </a:solidFill>
                <a:latin typeface="Tahoma" pitchFamily="34" charset="0"/>
                <a:ea typeface="Tahoma" pitchFamily="34" charset="0"/>
                <a:cs typeface="Tahoma" pitchFamily="34" charset="0"/>
              </a:rPr>
              <a:t> positioning with a vertical orientation at the bottom. This creates a neat “stacked” effect</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Finally, add images for the wheels and other accessories and use </a:t>
            </a:r>
            <a:r>
              <a:rPr lang="en-US" b="1" dirty="0">
                <a:solidFill>
                  <a:schemeClr val="tx1"/>
                </a:solidFill>
                <a:latin typeface="Tahoma" pitchFamily="34" charset="0"/>
                <a:ea typeface="Tahoma" pitchFamily="34" charset="0"/>
                <a:cs typeface="Tahoma" pitchFamily="34" charset="0"/>
              </a:rPr>
              <a:t>Custom Positioning</a:t>
            </a:r>
            <a:r>
              <a:rPr lang="en-US" dirty="0">
                <a:solidFill>
                  <a:schemeClr val="tx1"/>
                </a:solidFill>
                <a:latin typeface="Tahoma" pitchFamily="34" charset="0"/>
                <a:ea typeface="Tahoma" pitchFamily="34" charset="0"/>
                <a:cs typeface="Tahoma" pitchFamily="34" charset="0"/>
              </a:rPr>
              <a:t> to position each image. Then, you can use </a:t>
            </a:r>
            <a:r>
              <a:rPr lang="en-US" b="1" dirty="0">
                <a:solidFill>
                  <a:schemeClr val="tx1"/>
                </a:solidFill>
                <a:latin typeface="Tahoma" pitchFamily="34" charset="0"/>
                <a:ea typeface="Tahoma" pitchFamily="34" charset="0"/>
                <a:cs typeface="Tahoma" pitchFamily="34" charset="0"/>
              </a:rPr>
              <a:t>Scrolling Effects</a:t>
            </a:r>
            <a:r>
              <a:rPr lang="en-US" dirty="0">
                <a:solidFill>
                  <a:schemeClr val="tx1"/>
                </a:solidFill>
                <a:latin typeface="Tahoma" pitchFamily="34" charset="0"/>
                <a:ea typeface="Tahoma" pitchFamily="34" charset="0"/>
                <a:cs typeface="Tahoma" pitchFamily="34" charset="0"/>
              </a:rPr>
              <a:t> in the </a:t>
            </a:r>
            <a:r>
              <a:rPr lang="en-US" b="1" dirty="0">
                <a:solidFill>
                  <a:schemeClr val="tx1"/>
                </a:solidFill>
                <a:latin typeface="Tahoma" pitchFamily="34" charset="0"/>
                <a:ea typeface="Tahoma" pitchFamily="34" charset="0"/>
                <a:cs typeface="Tahoma" pitchFamily="34" charset="0"/>
              </a:rPr>
              <a:t>Motion Effects</a:t>
            </a:r>
            <a:r>
              <a:rPr lang="en-US" dirty="0">
                <a:solidFill>
                  <a:schemeClr val="tx1"/>
                </a:solidFill>
                <a:latin typeface="Tahoma" pitchFamily="34" charset="0"/>
                <a:ea typeface="Tahoma" pitchFamily="34" charset="0"/>
                <a:cs typeface="Tahoma" pitchFamily="34" charset="0"/>
              </a:rPr>
              <a:t> settings to make the wheels, and other images “move” as users scroll down the page.</a:t>
            </a:r>
          </a:p>
          <a:p>
            <a:pPr algn="ctr"/>
            <a:endParaRPr lang="en-IN" b="1" dirty="0" err="1" smtClean="0">
              <a:solidFill>
                <a:schemeClr val="tx1"/>
              </a:solidFill>
            </a:endParaRPr>
          </a:p>
        </p:txBody>
      </p:sp>
      <p:sp>
        <p:nvSpPr>
          <p:cNvPr id="3" name="Rectangle 2"/>
          <p:cNvSpPr/>
          <p:nvPr/>
        </p:nvSpPr>
        <p:spPr>
          <a:xfrm>
            <a:off x="581892" y="498764"/>
            <a:ext cx="7689272" cy="8866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Then, use the </a:t>
            </a:r>
            <a:r>
              <a:rPr lang="en-US" b="1" dirty="0">
                <a:solidFill>
                  <a:schemeClr val="tx1"/>
                </a:solidFill>
                <a:latin typeface="Tahoma" pitchFamily="34" charset="0"/>
                <a:ea typeface="Tahoma" pitchFamily="34" charset="0"/>
                <a:cs typeface="Tahoma" pitchFamily="34" charset="0"/>
              </a:rPr>
              <a:t>Style</a:t>
            </a:r>
            <a:r>
              <a:rPr lang="en-US" dirty="0">
                <a:solidFill>
                  <a:schemeClr val="tx1"/>
                </a:solidFill>
                <a:latin typeface="Tahoma" pitchFamily="34" charset="0"/>
                <a:ea typeface="Tahoma" pitchFamily="34" charset="0"/>
                <a:cs typeface="Tahoma" pitchFamily="34" charset="0"/>
              </a:rPr>
              <a:t> tab to add a solid background color and add a Heading widget. Then, you can align your widget in the center and configure its colors and typography</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336917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332656"/>
            <a:ext cx="7560840"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00B050"/>
                </a:solidFill>
                <a:latin typeface="Tahoma" pitchFamily="34" charset="0"/>
                <a:ea typeface="Tahoma" pitchFamily="34" charset="0"/>
                <a:cs typeface="Tahoma" pitchFamily="34" charset="0"/>
              </a:rPr>
              <a:t>Create Your Third Section: Products</a:t>
            </a:r>
          </a:p>
          <a:p>
            <a:pPr algn="ctr"/>
            <a:endParaRPr lang="en-IN" b="1" dirty="0" err="1" smtClean="0">
              <a:solidFill>
                <a:schemeClr val="tx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733" y="1174692"/>
            <a:ext cx="7452828" cy="3888432"/>
          </a:xfrm>
          <a:prstGeom prst="rect">
            <a:avLst/>
          </a:prstGeom>
          <a:noFill/>
          <a:ln w="28575">
            <a:solidFill>
              <a:srgbClr val="002060"/>
            </a:solidFill>
          </a:ln>
          <a:effectLst/>
        </p:spPr>
      </p:pic>
      <p:sp>
        <p:nvSpPr>
          <p:cNvPr id="3" name="Rectangle 2"/>
          <p:cNvSpPr/>
          <p:nvPr/>
        </p:nvSpPr>
        <p:spPr>
          <a:xfrm>
            <a:off x="863588" y="5098472"/>
            <a:ext cx="7596844" cy="1066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For your third section, create a new section with a one-column layout and set the </a:t>
            </a:r>
            <a:r>
              <a:rPr lang="en-US" b="1" dirty="0">
                <a:solidFill>
                  <a:schemeClr val="tx1"/>
                </a:solidFill>
                <a:latin typeface="Tahoma" pitchFamily="34" charset="0"/>
                <a:ea typeface="Tahoma" pitchFamily="34" charset="0"/>
                <a:cs typeface="Tahoma" pitchFamily="34" charset="0"/>
              </a:rPr>
              <a:t>content width to 1600 </a:t>
            </a:r>
            <a:r>
              <a:rPr lang="en-US" dirty="0">
                <a:solidFill>
                  <a:schemeClr val="tx1"/>
                </a:solidFill>
                <a:latin typeface="Tahoma" pitchFamily="34" charset="0"/>
                <a:ea typeface="Tahoma" pitchFamily="34" charset="0"/>
                <a:cs typeface="Tahoma" pitchFamily="34" charset="0"/>
              </a:rPr>
              <a:t>and </a:t>
            </a:r>
            <a:r>
              <a:rPr lang="en-US" b="1" dirty="0">
                <a:solidFill>
                  <a:schemeClr val="tx1"/>
                </a:solidFill>
                <a:latin typeface="Tahoma" pitchFamily="34" charset="0"/>
                <a:ea typeface="Tahoma" pitchFamily="34" charset="0"/>
                <a:cs typeface="Tahoma" pitchFamily="34" charset="0"/>
              </a:rPr>
              <a:t>minimum height to 100 VH</a:t>
            </a:r>
            <a:r>
              <a:rPr lang="en-US" dirty="0">
                <a:solidFill>
                  <a:schemeClr val="tx1"/>
                </a:solidFill>
                <a:latin typeface="Tahoma" pitchFamily="34" charset="0"/>
                <a:ea typeface="Tahoma" pitchFamily="34" charset="0"/>
                <a:cs typeface="Tahoma" pitchFamily="34" charset="0"/>
              </a:rPr>
              <a:t>. Then, add a background image and configure its positioning.</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533749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37309"/>
            <a:ext cx="7992888" cy="53755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Next, </a:t>
            </a:r>
            <a:r>
              <a:rPr lang="en-US" b="1" dirty="0">
                <a:solidFill>
                  <a:schemeClr val="tx1"/>
                </a:solidFill>
                <a:latin typeface="Tahoma" pitchFamily="34" charset="0"/>
                <a:ea typeface="Tahoma" pitchFamily="34" charset="0"/>
                <a:cs typeface="Tahoma" pitchFamily="34" charset="0"/>
              </a:rPr>
              <a:t>add a Heading widget </a:t>
            </a:r>
            <a:r>
              <a:rPr lang="en-US" dirty="0">
                <a:solidFill>
                  <a:schemeClr val="tx1"/>
                </a:solidFill>
                <a:latin typeface="Tahoma" pitchFamily="34" charset="0"/>
                <a:ea typeface="Tahoma" pitchFamily="34" charset="0"/>
                <a:cs typeface="Tahoma" pitchFamily="34" charset="0"/>
              </a:rPr>
              <a:t>and configure its typography and colors</a:t>
            </a:r>
            <a:r>
              <a:rPr lang="en-US" dirty="0" smtClean="0">
                <a:solidFill>
                  <a:schemeClr val="tx1"/>
                </a:solidFill>
                <a:latin typeface="Tahoma" pitchFamily="34" charset="0"/>
                <a:ea typeface="Tahoma" pitchFamily="34" charset="0"/>
                <a:cs typeface="Tahoma" pitchFamily="34" charset="0"/>
              </a:rPr>
              <a:t>.</a:t>
            </a:r>
          </a:p>
          <a:p>
            <a:r>
              <a:rPr lang="en-US" dirty="0" smtClean="0">
                <a:solidFill>
                  <a:schemeClr val="tx1"/>
                </a:solidFill>
                <a:latin typeface="Tahoma" pitchFamily="34" charset="0"/>
                <a:ea typeface="Tahoma" pitchFamily="34" charset="0"/>
                <a:cs typeface="Tahoma" pitchFamily="34" charset="0"/>
              </a:rPr>
              <a:t> </a:t>
            </a:r>
          </a:p>
          <a:p>
            <a:r>
              <a:rPr lang="en-US" dirty="0" smtClean="0">
                <a:solidFill>
                  <a:schemeClr val="tx1"/>
                </a:solidFill>
                <a:latin typeface="Tahoma" pitchFamily="34" charset="0"/>
                <a:ea typeface="Tahoma" pitchFamily="34" charset="0"/>
                <a:cs typeface="Tahoma" pitchFamily="34" charset="0"/>
              </a:rPr>
              <a:t>Below </a:t>
            </a:r>
            <a:r>
              <a:rPr lang="en-US" dirty="0">
                <a:solidFill>
                  <a:schemeClr val="tx1"/>
                </a:solidFill>
                <a:latin typeface="Tahoma" pitchFamily="34" charset="0"/>
                <a:ea typeface="Tahoma" pitchFamily="34" charset="0"/>
                <a:cs typeface="Tahoma" pitchFamily="34" charset="0"/>
              </a:rPr>
              <a:t>that, add a Text Editor widget, insert your text, and align it in the center</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Below the Text Editor widget, add an Inner Section widget and set its width to 1600. </a:t>
            </a:r>
          </a:p>
          <a:p>
            <a:r>
              <a:rPr lang="en-US" dirty="0">
                <a:solidFill>
                  <a:schemeClr val="tx1"/>
                </a:solidFill>
                <a:latin typeface="Tahoma" pitchFamily="34" charset="0"/>
                <a:ea typeface="Tahoma" pitchFamily="34" charset="0"/>
                <a:cs typeface="Tahoma" pitchFamily="34" charset="0"/>
              </a:rPr>
              <a:t>Then, add a Call to Action widget to highlight your products. Make sure to edit the text and image as needed. Then, set the minimum height to 500 px and the vertical position to bottom. You can also play around with the other style options, like changing how the animation works.</a:t>
            </a:r>
          </a:p>
          <a:p>
            <a:r>
              <a:rPr lang="en-US" dirty="0">
                <a:solidFill>
                  <a:schemeClr val="tx1"/>
                </a:solidFill>
                <a:latin typeface="Tahoma" pitchFamily="34" charset="0"/>
                <a:ea typeface="Tahoma" pitchFamily="34" charset="0"/>
                <a:cs typeface="Tahoma" pitchFamily="34" charset="0"/>
              </a:rPr>
              <a:t>Once you’ve finished configuring the widget, duplicate the column twice and delete the empty column on the right so that you have three columns, each with a Call to Action widget.</a:t>
            </a:r>
          </a:p>
          <a:p>
            <a:r>
              <a:rPr lang="en-US" dirty="0">
                <a:solidFill>
                  <a:schemeClr val="tx1"/>
                </a:solidFill>
                <a:latin typeface="Tahoma" pitchFamily="34" charset="0"/>
                <a:ea typeface="Tahoma" pitchFamily="34" charset="0"/>
                <a:cs typeface="Tahoma" pitchFamily="34" charset="0"/>
              </a:rPr>
              <a:t>To add some interest, you can add an </a:t>
            </a:r>
            <a:r>
              <a:rPr lang="en-US" b="1" dirty="0">
                <a:solidFill>
                  <a:schemeClr val="tx1"/>
                </a:solidFill>
                <a:latin typeface="Tahoma" pitchFamily="34" charset="0"/>
                <a:ea typeface="Tahoma" pitchFamily="34" charset="0"/>
                <a:cs typeface="Tahoma" pitchFamily="34" charset="0"/>
              </a:rPr>
              <a:t>Entrance Animation</a:t>
            </a:r>
            <a:r>
              <a:rPr lang="en-US" dirty="0">
                <a:solidFill>
                  <a:schemeClr val="tx1"/>
                </a:solidFill>
                <a:latin typeface="Tahoma" pitchFamily="34" charset="0"/>
                <a:ea typeface="Tahoma" pitchFamily="34" charset="0"/>
                <a:cs typeface="Tahoma" pitchFamily="34" charset="0"/>
              </a:rPr>
              <a:t> to the Inner Section widget in the </a:t>
            </a:r>
            <a:r>
              <a:rPr lang="en-US" b="1" dirty="0">
                <a:solidFill>
                  <a:schemeClr val="tx1"/>
                </a:solidFill>
                <a:latin typeface="Tahoma" pitchFamily="34" charset="0"/>
                <a:ea typeface="Tahoma" pitchFamily="34" charset="0"/>
                <a:cs typeface="Tahoma" pitchFamily="34" charset="0"/>
              </a:rPr>
              <a:t>Motion Effects</a:t>
            </a:r>
            <a:r>
              <a:rPr lang="en-US" dirty="0">
                <a:solidFill>
                  <a:schemeClr val="tx1"/>
                </a:solidFill>
                <a:latin typeface="Tahoma" pitchFamily="34" charset="0"/>
                <a:ea typeface="Tahoma" pitchFamily="34" charset="0"/>
                <a:cs typeface="Tahoma" pitchFamily="34" charset="0"/>
              </a:rPr>
              <a:t> settings.</a:t>
            </a:r>
            <a:r>
              <a:rPr lang="en-US" b="1" dirty="0">
                <a:solidFill>
                  <a:schemeClr val="tx1"/>
                </a:solidFill>
                <a:latin typeface="Tahoma" pitchFamily="34" charset="0"/>
                <a:ea typeface="Tahoma" pitchFamily="34" charset="0"/>
                <a:cs typeface="Tahoma" pitchFamily="34" charset="0"/>
              </a:rPr>
              <a:t> Fade in Up</a:t>
            </a:r>
            <a:r>
              <a:rPr lang="en-US" dirty="0">
                <a:solidFill>
                  <a:schemeClr val="tx1"/>
                </a:solidFill>
                <a:latin typeface="Tahoma" pitchFamily="34" charset="0"/>
                <a:ea typeface="Tahoma" pitchFamily="34" charset="0"/>
                <a:cs typeface="Tahoma" pitchFamily="34" charset="0"/>
              </a:rPr>
              <a:t> is a good option</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pPr algn="ctr"/>
            <a:endParaRPr lang="en-IN" dirty="0" err="1">
              <a:solidFill>
                <a:schemeClr val="tx1"/>
              </a:solidFill>
              <a:latin typeface="Tahoma" pitchFamily="34" charset="0"/>
              <a:ea typeface="Tahoma" pitchFamily="34" charset="0"/>
              <a:cs typeface="Tahoma" pitchFamily="34" charset="0"/>
            </a:endParaRPr>
          </a:p>
        </p:txBody>
      </p:sp>
      <p:sp>
        <p:nvSpPr>
          <p:cNvPr id="4" name="Rectangle 3"/>
          <p:cNvSpPr/>
          <p:nvPr/>
        </p:nvSpPr>
        <p:spPr>
          <a:xfrm>
            <a:off x="611560" y="5130138"/>
            <a:ext cx="7560840" cy="1196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b="1" dirty="0" err="1" smtClean="0">
              <a:solidFill>
                <a:schemeClr val="tx1"/>
              </a:solidFill>
            </a:endParaRPr>
          </a:p>
        </p:txBody>
      </p:sp>
    </p:spTree>
    <p:extLst>
      <p:ext uri="{BB962C8B-B14F-4D97-AF65-F5344CB8AC3E}">
        <p14:creationId xmlns:p14="http://schemas.microsoft.com/office/powerpoint/2010/main" val="649965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8982" y="692727"/>
            <a:ext cx="7245927" cy="4987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00B050"/>
                </a:solidFill>
                <a:latin typeface="Tahoma" pitchFamily="34" charset="0"/>
                <a:ea typeface="Tahoma" pitchFamily="34" charset="0"/>
                <a:cs typeface="Tahoma" pitchFamily="34" charset="0"/>
              </a:rPr>
              <a:t>Create Your Fourth Section: Meet Our Team</a:t>
            </a:r>
          </a:p>
        </p:txBody>
      </p:sp>
      <p:sp>
        <p:nvSpPr>
          <p:cNvPr id="3" name="Rectangle 2"/>
          <p:cNvSpPr/>
          <p:nvPr/>
        </p:nvSpPr>
        <p:spPr>
          <a:xfrm>
            <a:off x="845127" y="1524000"/>
            <a:ext cx="7536873" cy="3158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To create your fourth section, once again, create a new section with a one-column layout and make it full-width, with a </a:t>
            </a:r>
            <a:r>
              <a:rPr lang="en-US" b="1" dirty="0">
                <a:solidFill>
                  <a:schemeClr val="tx1"/>
                </a:solidFill>
                <a:latin typeface="Tahoma" pitchFamily="34" charset="0"/>
                <a:ea typeface="Tahoma" pitchFamily="34" charset="0"/>
                <a:cs typeface="Tahoma" pitchFamily="34" charset="0"/>
              </a:rPr>
              <a:t>minimum height of 100 VH</a:t>
            </a:r>
            <a:r>
              <a:rPr lang="en-US" dirty="0">
                <a:solidFill>
                  <a:schemeClr val="tx1"/>
                </a:solidFill>
                <a:latin typeface="Tahoma" pitchFamily="34" charset="0"/>
                <a:ea typeface="Tahoma" pitchFamily="34" charset="0"/>
                <a:cs typeface="Tahoma" pitchFamily="34" charset="0"/>
              </a:rPr>
              <a:t>. Then, add a solid background </a:t>
            </a:r>
            <a:r>
              <a:rPr lang="en-US" dirty="0" smtClean="0">
                <a:solidFill>
                  <a:schemeClr val="tx1"/>
                </a:solidFill>
                <a:latin typeface="Tahoma" pitchFamily="34" charset="0"/>
                <a:ea typeface="Tahoma" pitchFamily="34" charset="0"/>
                <a:cs typeface="Tahoma" pitchFamily="34" charset="0"/>
              </a:rPr>
              <a:t>color</a:t>
            </a:r>
            <a:r>
              <a:rPr lang="en-US" dirty="0">
                <a:solidFill>
                  <a:schemeClr val="tx1"/>
                </a:solidFill>
                <a:latin typeface="Tahoma" pitchFamily="34" charset="0"/>
                <a:ea typeface="Tahoma" pitchFamily="34" charset="0"/>
                <a:cs typeface="Tahoma" pitchFamily="34" charset="0"/>
              </a:rPr>
              <a:t>.</a:t>
            </a:r>
          </a:p>
          <a:p>
            <a:endParaRPr lang="en-US" b="1" dirty="0">
              <a:solidFill>
                <a:schemeClr val="tx1"/>
              </a:solidFill>
            </a:endParaRPr>
          </a:p>
          <a:p>
            <a:r>
              <a:rPr lang="en-US" dirty="0">
                <a:solidFill>
                  <a:schemeClr val="tx1"/>
                </a:solidFill>
                <a:latin typeface="Tahoma" pitchFamily="34" charset="0"/>
                <a:ea typeface="Tahoma" pitchFamily="34" charset="0"/>
                <a:cs typeface="Tahoma" pitchFamily="34" charset="0"/>
              </a:rPr>
              <a:t>Next, add a Heading widget and configure its typography.</a:t>
            </a:r>
          </a:p>
          <a:p>
            <a:endParaRPr lang="en-US" b="1" dirty="0" smtClean="0">
              <a:solidFill>
                <a:schemeClr val="tx1"/>
              </a:solidFill>
            </a:endParaRPr>
          </a:p>
          <a:p>
            <a:r>
              <a:rPr lang="en-US" dirty="0">
                <a:solidFill>
                  <a:schemeClr val="tx1"/>
                </a:solidFill>
                <a:latin typeface="Tahoma" pitchFamily="34" charset="0"/>
                <a:ea typeface="Tahoma" pitchFamily="34" charset="0"/>
                <a:cs typeface="Tahoma" pitchFamily="34" charset="0"/>
              </a:rPr>
              <a:t>Below that, add an Inner Section widget and make it full-width. Then, duplicate the column in the Inner Section widget so you end up with four evenly-spaced columns.</a:t>
            </a:r>
          </a:p>
          <a:p>
            <a:endParaRPr lang="en-IN" b="1" dirty="0" err="1">
              <a:solidFill>
                <a:schemeClr val="tx1"/>
              </a:solidFill>
            </a:endParaRPr>
          </a:p>
        </p:txBody>
      </p:sp>
    </p:spTree>
    <p:extLst>
      <p:ext uri="{BB962C8B-B14F-4D97-AF65-F5344CB8AC3E}">
        <p14:creationId xmlns:p14="http://schemas.microsoft.com/office/powerpoint/2010/main" val="653498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484909"/>
            <a:ext cx="7416824" cy="2563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Inside the first column, add a Flipbox widget and edit the text and images to add your first team member. For more interest, you can add the </a:t>
            </a:r>
            <a:r>
              <a:rPr lang="en-US" b="1" dirty="0">
                <a:solidFill>
                  <a:schemeClr val="tx1"/>
                </a:solidFill>
                <a:latin typeface="Tahoma" pitchFamily="34" charset="0"/>
                <a:ea typeface="Tahoma" pitchFamily="34" charset="0"/>
                <a:cs typeface="Tahoma" pitchFamily="34" charset="0"/>
              </a:rPr>
              <a:t>3D Depth effect</a:t>
            </a:r>
            <a:r>
              <a:rPr lang="en-US" dirty="0">
                <a:solidFill>
                  <a:schemeClr val="tx1"/>
                </a:solidFill>
                <a:latin typeface="Tahoma" pitchFamily="34" charset="0"/>
                <a:ea typeface="Tahoma" pitchFamily="34" charset="0"/>
                <a:cs typeface="Tahoma" pitchFamily="34" charset="0"/>
              </a:rPr>
              <a:t>. You should also adjust the spacing and alignment as needed.</a:t>
            </a:r>
          </a:p>
          <a:p>
            <a:r>
              <a:rPr lang="en-US" dirty="0">
                <a:solidFill>
                  <a:schemeClr val="tx1"/>
                </a:solidFill>
                <a:latin typeface="Tahoma" pitchFamily="34" charset="0"/>
                <a:ea typeface="Tahoma" pitchFamily="34" charset="0"/>
                <a:cs typeface="Tahoma" pitchFamily="34" charset="0"/>
              </a:rPr>
              <a:t>Once you’ve finished, right-click the column and copy it. You can then right-click and paste the already-configured widget into the other three columns. Then, all you need to do is edit the text and images for each column, which saves you a ton of time.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145" y="3241964"/>
            <a:ext cx="7190510" cy="2802174"/>
          </a:xfrm>
          <a:prstGeom prst="rect">
            <a:avLst/>
          </a:prstGeom>
          <a:noFill/>
          <a:ln w="2857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9851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404664"/>
            <a:ext cx="7776864"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00B050"/>
                </a:solidFill>
                <a:latin typeface="Tahoma" pitchFamily="34" charset="0"/>
                <a:ea typeface="Tahoma" pitchFamily="34" charset="0"/>
                <a:cs typeface="Tahoma" pitchFamily="34" charset="0"/>
              </a:rPr>
              <a:t>Create Your Final Column: Email Opt-in and Social Follow</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564" y="1108363"/>
            <a:ext cx="7358964" cy="347749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97423" y="4724401"/>
            <a:ext cx="7776864" cy="13438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To create the fifth and final section, add a new section and use a one-column layout. Then, </a:t>
            </a:r>
            <a:r>
              <a:rPr lang="en-US" b="1" dirty="0">
                <a:solidFill>
                  <a:schemeClr val="tx1"/>
                </a:solidFill>
                <a:latin typeface="Tahoma" pitchFamily="34" charset="0"/>
                <a:ea typeface="Tahoma" pitchFamily="34" charset="0"/>
                <a:cs typeface="Tahoma" pitchFamily="34" charset="0"/>
              </a:rPr>
              <a:t>set the width to 500 px </a:t>
            </a:r>
            <a:r>
              <a:rPr lang="en-US" dirty="0">
                <a:solidFill>
                  <a:schemeClr val="tx1"/>
                </a:solidFill>
                <a:latin typeface="Tahoma" pitchFamily="34" charset="0"/>
                <a:ea typeface="Tahoma" pitchFamily="34" charset="0"/>
                <a:cs typeface="Tahoma" pitchFamily="34" charset="0"/>
              </a:rPr>
              <a:t>and the </a:t>
            </a:r>
            <a:r>
              <a:rPr lang="en-US" b="1" dirty="0">
                <a:solidFill>
                  <a:schemeClr val="tx1"/>
                </a:solidFill>
                <a:latin typeface="Tahoma" pitchFamily="34" charset="0"/>
                <a:ea typeface="Tahoma" pitchFamily="34" charset="0"/>
                <a:cs typeface="Tahoma" pitchFamily="34" charset="0"/>
              </a:rPr>
              <a:t>minimum height to 60 VH</a:t>
            </a:r>
            <a:r>
              <a:rPr lang="en-US" dirty="0">
                <a:solidFill>
                  <a:schemeClr val="tx1"/>
                </a:solidFill>
                <a:latin typeface="Tahoma" pitchFamily="34" charset="0"/>
                <a:ea typeface="Tahoma" pitchFamily="34" charset="0"/>
                <a:cs typeface="Tahoma" pitchFamily="34" charset="0"/>
              </a:rPr>
              <a:t>. Then, add a background image and configure the image.</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969537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548680"/>
            <a:ext cx="7776864" cy="38164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Then, drag in a Text Editor widget, add your text and configure the typography and alignment.</a:t>
            </a:r>
          </a:p>
          <a:p>
            <a:r>
              <a:rPr lang="en-US" dirty="0">
                <a:solidFill>
                  <a:schemeClr val="tx1"/>
                </a:solidFill>
                <a:latin typeface="Tahoma" pitchFamily="34" charset="0"/>
                <a:ea typeface="Tahoma" pitchFamily="34" charset="0"/>
                <a:cs typeface="Tahoma" pitchFamily="34" charset="0"/>
              </a:rPr>
              <a:t>To create an email opt-in form, add the Form widget underneath the Text Editor widget. Then, edit the form fields and delete unnecessary fields. You can also configure the form’s styling to match the rest of your design and connect it with your preferred email marketing service.</a:t>
            </a:r>
          </a:p>
          <a:p>
            <a:r>
              <a:rPr lang="en-US" dirty="0">
                <a:solidFill>
                  <a:schemeClr val="tx1"/>
                </a:solidFill>
                <a:latin typeface="Tahoma" pitchFamily="34" charset="0"/>
                <a:ea typeface="Tahoma" pitchFamily="34" charset="0"/>
                <a:cs typeface="Tahoma" pitchFamily="34" charset="0"/>
              </a:rPr>
              <a:t>Finally, to add your social follow buttons, add a Social Icons widget underneath your opt-in form. Choose which social networks you’d like to use and edit the icons if desired.</a:t>
            </a:r>
          </a:p>
          <a:p>
            <a:r>
              <a:rPr lang="en-US" dirty="0">
                <a:solidFill>
                  <a:schemeClr val="tx1"/>
                </a:solidFill>
                <a:latin typeface="Tahoma" pitchFamily="34" charset="0"/>
                <a:ea typeface="Tahoma" pitchFamily="34" charset="0"/>
                <a:cs typeface="Tahoma" pitchFamily="34" charset="0"/>
              </a:rPr>
              <a:t>And that’s it! </a:t>
            </a:r>
          </a:p>
          <a:p>
            <a:r>
              <a:rPr lang="en-US" dirty="0">
                <a:solidFill>
                  <a:schemeClr val="tx1"/>
                </a:solidFill>
                <a:latin typeface="Tahoma" pitchFamily="34" charset="0"/>
                <a:ea typeface="Tahoma" pitchFamily="34" charset="0"/>
                <a:cs typeface="Tahoma" pitchFamily="34" charset="0"/>
              </a:rPr>
              <a:t>Congratulations, you just created an awesome homepage for your business with Elementor. </a:t>
            </a:r>
          </a:p>
        </p:txBody>
      </p:sp>
      <p:sp>
        <p:nvSpPr>
          <p:cNvPr id="3" name="Rectangle 2"/>
          <p:cNvSpPr/>
          <p:nvPr/>
        </p:nvSpPr>
        <p:spPr>
          <a:xfrm>
            <a:off x="755576" y="4516582"/>
            <a:ext cx="7776864" cy="69272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After you’ve published your homepage, go to </a:t>
            </a:r>
            <a:r>
              <a:rPr lang="en-US" b="1" dirty="0">
                <a:solidFill>
                  <a:schemeClr val="tx1"/>
                </a:solidFill>
                <a:latin typeface="Tahoma" pitchFamily="34" charset="0"/>
                <a:ea typeface="Tahoma" pitchFamily="34" charset="0"/>
                <a:cs typeface="Tahoma" pitchFamily="34" charset="0"/>
              </a:rPr>
              <a:t>Settings &gt; Reading</a:t>
            </a:r>
            <a:r>
              <a:rPr lang="en-US" dirty="0">
                <a:solidFill>
                  <a:schemeClr val="tx1"/>
                </a:solidFill>
                <a:latin typeface="Tahoma" pitchFamily="34" charset="0"/>
                <a:ea typeface="Tahoma" pitchFamily="34" charset="0"/>
                <a:cs typeface="Tahoma" pitchFamily="34" charset="0"/>
              </a:rPr>
              <a:t>:</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584170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8849" y="4294909"/>
            <a:ext cx="8096250" cy="20089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By default, WordPress will set the homepage to</a:t>
            </a:r>
            <a:r>
              <a:rPr lang="en-US" b="1" dirty="0">
                <a:solidFill>
                  <a:schemeClr val="tx1"/>
                </a:solidFill>
                <a:latin typeface="Tahoma" pitchFamily="34" charset="0"/>
                <a:ea typeface="Tahoma" pitchFamily="34" charset="0"/>
                <a:cs typeface="Tahoma" pitchFamily="34" charset="0"/>
              </a:rPr>
              <a:t> Your latest posts</a:t>
            </a:r>
            <a:r>
              <a:rPr lang="en-US" dirty="0">
                <a:solidFill>
                  <a:schemeClr val="tx1"/>
                </a:solidFill>
                <a:latin typeface="Tahoma" pitchFamily="34" charset="0"/>
                <a:ea typeface="Tahoma" pitchFamily="34" charset="0"/>
                <a:cs typeface="Tahoma" pitchFamily="34" charset="0"/>
              </a:rPr>
              <a:t>. If you use a theme’s demo content or a premade website kit, they almost always take care of switching that setting to A </a:t>
            </a:r>
            <a:r>
              <a:rPr lang="en-US" b="1" dirty="0">
                <a:solidFill>
                  <a:schemeClr val="tx1"/>
                </a:solidFill>
                <a:latin typeface="Tahoma" pitchFamily="34" charset="0"/>
                <a:ea typeface="Tahoma" pitchFamily="34" charset="0"/>
                <a:cs typeface="Tahoma" pitchFamily="34" charset="0"/>
              </a:rPr>
              <a:t>static page</a:t>
            </a:r>
            <a:r>
              <a:rPr lang="en-US" dirty="0">
                <a:solidFill>
                  <a:schemeClr val="tx1"/>
                </a:solidFill>
                <a:latin typeface="Tahoma" pitchFamily="34" charset="0"/>
                <a:ea typeface="Tahoma" pitchFamily="34" charset="0"/>
                <a:cs typeface="Tahoma" pitchFamily="34" charset="0"/>
              </a:rPr>
              <a:t> as well as the newly created</a:t>
            </a:r>
            <a:r>
              <a:rPr lang="en-US" b="1" dirty="0">
                <a:solidFill>
                  <a:schemeClr val="tx1"/>
                </a:solidFill>
                <a:latin typeface="Tahoma" pitchFamily="34" charset="0"/>
                <a:ea typeface="Tahoma" pitchFamily="34" charset="0"/>
                <a:cs typeface="Tahoma" pitchFamily="34" charset="0"/>
              </a:rPr>
              <a:t> Home</a:t>
            </a:r>
            <a:r>
              <a:rPr lang="en-US" dirty="0">
                <a:solidFill>
                  <a:schemeClr val="tx1"/>
                </a:solidFill>
                <a:latin typeface="Tahoma" pitchFamily="34" charset="0"/>
                <a:ea typeface="Tahoma" pitchFamily="34" charset="0"/>
                <a:cs typeface="Tahoma" pitchFamily="34" charset="0"/>
              </a:rPr>
              <a:t> page.</a:t>
            </a:r>
          </a:p>
          <a:p>
            <a:r>
              <a:rPr lang="en-US" dirty="0">
                <a:solidFill>
                  <a:schemeClr val="tx1"/>
                </a:solidFill>
                <a:latin typeface="Tahoma" pitchFamily="34" charset="0"/>
                <a:ea typeface="Tahoma" pitchFamily="34" charset="0"/>
                <a:cs typeface="Tahoma" pitchFamily="34" charset="0"/>
              </a:rPr>
              <a:t>If you’re not leveraging premade page designs, you’ll have to configure this by hand from the Settings panel.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850" y="623456"/>
            <a:ext cx="7647750" cy="3519054"/>
          </a:xfrm>
          <a:prstGeom prst="rect">
            <a:avLst/>
          </a:prstGeom>
          <a:ln>
            <a:solidFill>
              <a:srgbClr val="002060"/>
            </a:solidFill>
          </a:ln>
        </p:spPr>
      </p:pic>
    </p:spTree>
    <p:extLst>
      <p:ext uri="{BB962C8B-B14F-4D97-AF65-F5344CB8AC3E}">
        <p14:creationId xmlns:p14="http://schemas.microsoft.com/office/powerpoint/2010/main" val="829977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512617"/>
            <a:ext cx="7789765" cy="9975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Tahoma" pitchFamily="34" charset="0"/>
                <a:ea typeface="Tahoma" pitchFamily="34" charset="0"/>
                <a:cs typeface="Tahoma" pitchFamily="34" charset="0"/>
              </a:rPr>
              <a:t>Design Other Pages(About us, Contact us, Services)</a:t>
            </a:r>
            <a:endParaRPr lang="en-IN" sz="2400" b="1" dirty="0">
              <a:solidFill>
                <a:schemeClr val="accent5">
                  <a:lumMod val="75000"/>
                </a:schemeClr>
              </a:solidFill>
              <a:latin typeface="Tahoma" pitchFamily="34" charset="0"/>
              <a:ea typeface="Tahoma" pitchFamily="34" charset="0"/>
              <a:cs typeface="Tahoma" pitchFamily="34" charset="0"/>
            </a:endParaRPr>
          </a:p>
        </p:txBody>
      </p:sp>
      <p:sp>
        <p:nvSpPr>
          <p:cNvPr id="3" name="Rectangle 2"/>
          <p:cNvSpPr/>
          <p:nvPr/>
        </p:nvSpPr>
        <p:spPr>
          <a:xfrm>
            <a:off x="484909" y="1413163"/>
            <a:ext cx="7910946" cy="4696691"/>
          </a:xfrm>
          <a:prstGeom prst="rect">
            <a:avLst/>
          </a:prstGeom>
          <a:noFill/>
          <a:ln>
            <a:noFill/>
          </a:ln>
        </p:spPr>
        <p:style>
          <a:lnRef idx="1">
            <a:schemeClr val="dk1"/>
          </a:lnRef>
          <a:fillRef idx="2">
            <a:schemeClr val="dk1"/>
          </a:fillRef>
          <a:effectRef idx="1">
            <a:schemeClr val="dk1"/>
          </a:effectRef>
          <a:fontRef idx="minor">
            <a:schemeClr val="dk1"/>
          </a:fontRef>
        </p:style>
        <p:txBody>
          <a:bodyPr rtlCol="0" anchor="ctr"/>
          <a:lstStyle/>
          <a:p>
            <a:pPr lvl="1"/>
            <a:r>
              <a:rPr lang="en-US" b="1" dirty="0" smtClean="0">
                <a:solidFill>
                  <a:schemeClr val="tx1"/>
                </a:solidFill>
                <a:latin typeface="Tahoma" pitchFamily="34" charset="0"/>
                <a:ea typeface="Tahoma" pitchFamily="34" charset="0"/>
                <a:cs typeface="Tahoma" pitchFamily="34" charset="0"/>
              </a:rPr>
              <a:t>1.Create About Us Page</a:t>
            </a:r>
            <a:r>
              <a:rPr lang="en-US" b="1" dirty="0">
                <a:solidFill>
                  <a:schemeClr val="tx1"/>
                </a:solidFill>
                <a:latin typeface="Tahoma" pitchFamily="34" charset="0"/>
                <a:ea typeface="Tahoma" pitchFamily="34" charset="0"/>
                <a:cs typeface="Tahoma" pitchFamily="34" charset="0"/>
              </a:rPr>
              <a:t/>
            </a:r>
            <a:br>
              <a:rPr lang="en-US" b="1" dirty="0">
                <a:solidFill>
                  <a:schemeClr val="tx1"/>
                </a:solidFill>
                <a:latin typeface="Tahoma" pitchFamily="34" charset="0"/>
                <a:ea typeface="Tahoma" pitchFamily="34" charset="0"/>
                <a:cs typeface="Tahoma" pitchFamily="34" charset="0"/>
              </a:rPr>
            </a:br>
            <a:r>
              <a:rPr lang="en-US" dirty="0">
                <a:solidFill>
                  <a:schemeClr val="tx1"/>
                </a:solidFill>
                <a:latin typeface="Tahoma" pitchFamily="34" charset="0"/>
                <a:ea typeface="Tahoma" pitchFamily="34" charset="0"/>
                <a:cs typeface="Tahoma" pitchFamily="34" charset="0"/>
              </a:rPr>
              <a:t>1. In the left-hand menu, hover over "Pages" and click "Add New".</a:t>
            </a:r>
          </a:p>
          <a:p>
            <a:pPr lvl="1"/>
            <a:r>
              <a:rPr lang="en-US" dirty="0">
                <a:solidFill>
                  <a:schemeClr val="tx1"/>
                </a:solidFill>
                <a:latin typeface="Tahoma" pitchFamily="34" charset="0"/>
                <a:ea typeface="Tahoma" pitchFamily="34" charset="0"/>
                <a:cs typeface="Tahoma" pitchFamily="34" charset="0"/>
              </a:rPr>
              <a:t>2. Enter "About Us" in the title field.</a:t>
            </a:r>
          </a:p>
          <a:p>
            <a:pPr lvl="1"/>
            <a:r>
              <a:rPr lang="en-US" dirty="0">
                <a:solidFill>
                  <a:schemeClr val="tx1"/>
                </a:solidFill>
                <a:latin typeface="Tahoma" pitchFamily="34" charset="0"/>
                <a:ea typeface="Tahoma" pitchFamily="34" charset="0"/>
                <a:cs typeface="Tahoma" pitchFamily="34" charset="0"/>
              </a:rPr>
              <a:t>3. Click "Edit with Elementor</a:t>
            </a:r>
            <a:r>
              <a:rPr lang="en-US" dirty="0" smtClean="0">
                <a:solidFill>
                  <a:schemeClr val="tx1"/>
                </a:solidFill>
                <a:latin typeface="Tahoma" pitchFamily="34" charset="0"/>
                <a:ea typeface="Tahoma" pitchFamily="34" charset="0"/>
                <a:cs typeface="Tahoma" pitchFamily="34" charset="0"/>
              </a:rPr>
              <a:t>".</a:t>
            </a:r>
            <a:br>
              <a:rPr lang="en-US" dirty="0" smtClean="0">
                <a:solidFill>
                  <a:schemeClr val="tx1"/>
                </a:solidFill>
                <a:latin typeface="Tahoma" pitchFamily="34" charset="0"/>
                <a:ea typeface="Tahoma" pitchFamily="34" charset="0"/>
                <a:cs typeface="Tahoma" pitchFamily="34" charset="0"/>
              </a:rPr>
            </a:br>
            <a:endParaRPr lang="en-US" dirty="0">
              <a:solidFill>
                <a:schemeClr val="tx1"/>
              </a:solidFill>
              <a:latin typeface="Tahoma" pitchFamily="34" charset="0"/>
              <a:ea typeface="Tahoma" pitchFamily="34" charset="0"/>
              <a:cs typeface="Tahoma" pitchFamily="34" charset="0"/>
            </a:endParaRPr>
          </a:p>
          <a:p>
            <a:pPr lvl="1"/>
            <a:r>
              <a:rPr lang="en-US" b="1" dirty="0" smtClean="0">
                <a:solidFill>
                  <a:schemeClr val="tx1"/>
                </a:solidFill>
                <a:latin typeface="Tahoma" pitchFamily="34" charset="0"/>
                <a:ea typeface="Tahoma" pitchFamily="34" charset="0"/>
                <a:cs typeface="Tahoma" pitchFamily="34" charset="0"/>
              </a:rPr>
              <a:t> 2. </a:t>
            </a:r>
            <a:r>
              <a:rPr lang="en-US" b="1" dirty="0">
                <a:solidFill>
                  <a:schemeClr val="tx1"/>
                </a:solidFill>
                <a:latin typeface="Tahoma" pitchFamily="34" charset="0"/>
                <a:ea typeface="Tahoma" pitchFamily="34" charset="0"/>
                <a:cs typeface="Tahoma" pitchFamily="34" charset="0"/>
              </a:rPr>
              <a:t>Design Your Page with Elementor</a:t>
            </a:r>
          </a:p>
          <a:p>
            <a:pPr lvl="1"/>
            <a:r>
              <a:rPr lang="en-US" b="1" dirty="0">
                <a:solidFill>
                  <a:schemeClr val="tx1"/>
                </a:solidFill>
                <a:latin typeface="Tahoma" pitchFamily="34" charset="0"/>
                <a:ea typeface="Tahoma" pitchFamily="34" charset="0"/>
                <a:cs typeface="Tahoma" pitchFamily="34" charset="0"/>
              </a:rPr>
              <a:t>Adding a New Section</a:t>
            </a:r>
          </a:p>
          <a:p>
            <a:pPr lvl="1"/>
            <a:r>
              <a:rPr lang="en-US" dirty="0">
                <a:solidFill>
                  <a:schemeClr val="tx1"/>
                </a:solidFill>
                <a:latin typeface="Tahoma" pitchFamily="34" charset="0"/>
                <a:ea typeface="Tahoma" pitchFamily="34" charset="0"/>
                <a:cs typeface="Tahoma" pitchFamily="34" charset="0"/>
              </a:rPr>
              <a:t>Click the "+" button to add a new section.</a:t>
            </a:r>
          </a:p>
          <a:p>
            <a:pPr lvl="1"/>
            <a:r>
              <a:rPr lang="en-US" dirty="0">
                <a:solidFill>
                  <a:schemeClr val="tx1"/>
                </a:solidFill>
                <a:latin typeface="Tahoma" pitchFamily="34" charset="0"/>
                <a:ea typeface="Tahoma" pitchFamily="34" charset="0"/>
                <a:cs typeface="Tahoma" pitchFamily="34" charset="0"/>
              </a:rPr>
              <a:t>Choose the structure (e.g., single column, two columns, etc.).</a:t>
            </a:r>
          </a:p>
          <a:p>
            <a:pPr lvl="1"/>
            <a:r>
              <a:rPr lang="en-US" b="1" dirty="0">
                <a:solidFill>
                  <a:schemeClr val="tx1"/>
                </a:solidFill>
                <a:latin typeface="Tahoma" pitchFamily="34" charset="0"/>
                <a:ea typeface="Tahoma" pitchFamily="34" charset="0"/>
                <a:cs typeface="Tahoma" pitchFamily="34" charset="0"/>
              </a:rPr>
              <a:t>Adding Elements (Widgets)</a:t>
            </a:r>
          </a:p>
          <a:p>
            <a:pPr lvl="1"/>
            <a:r>
              <a:rPr lang="en-US" dirty="0">
                <a:solidFill>
                  <a:schemeClr val="tx1"/>
                </a:solidFill>
                <a:latin typeface="Tahoma" pitchFamily="34" charset="0"/>
                <a:ea typeface="Tahoma" pitchFamily="34" charset="0"/>
                <a:cs typeface="Tahoma" pitchFamily="34" charset="0"/>
              </a:rPr>
              <a:t>Drag and drop widgets from the Elementor panel on the left into your section.</a:t>
            </a:r>
          </a:p>
          <a:p>
            <a:pPr lvl="1"/>
            <a:r>
              <a:rPr lang="en-US" b="1" dirty="0" smtClean="0">
                <a:solidFill>
                  <a:schemeClr val="tx1"/>
                </a:solidFill>
                <a:latin typeface="Tahoma" pitchFamily="34" charset="0"/>
                <a:ea typeface="Tahoma" pitchFamily="34" charset="0"/>
                <a:cs typeface="Tahoma" pitchFamily="34" charset="0"/>
              </a:rPr>
              <a:t/>
            </a:r>
            <a:br>
              <a:rPr lang="en-US" b="1" dirty="0" smtClean="0">
                <a:solidFill>
                  <a:schemeClr val="tx1"/>
                </a:solidFill>
                <a:latin typeface="Tahoma" pitchFamily="34" charset="0"/>
                <a:ea typeface="Tahoma" pitchFamily="34" charset="0"/>
                <a:cs typeface="Tahoma" pitchFamily="34" charset="0"/>
              </a:rPr>
            </a:br>
            <a:endParaRPr lang="en-US" b="1" dirty="0" smtClean="0">
              <a:solidFill>
                <a:schemeClr val="tx1"/>
              </a:solidFill>
              <a:latin typeface="Tahoma" pitchFamily="34" charset="0"/>
              <a:ea typeface="Tahoma" pitchFamily="34" charset="0"/>
              <a:cs typeface="Tahoma" pitchFamily="34" charset="0"/>
            </a:endParaRPr>
          </a:p>
          <a:p>
            <a:endParaRPr lang="en-IN" b="1"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4138866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727" y="609600"/>
            <a:ext cx="7578437" cy="548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dirty="0">
                <a:solidFill>
                  <a:schemeClr val="tx1"/>
                </a:solidFill>
                <a:latin typeface="Tahoma" pitchFamily="34" charset="0"/>
                <a:ea typeface="Tahoma" pitchFamily="34" charset="0"/>
                <a:cs typeface="Tahoma" pitchFamily="34" charset="0"/>
              </a:rPr>
              <a:t>Common widgets for an "About Us" page include:</a:t>
            </a:r>
          </a:p>
          <a:p>
            <a:pPr lvl="2"/>
            <a:r>
              <a:rPr lang="en-US" b="1" dirty="0">
                <a:solidFill>
                  <a:schemeClr val="tx1"/>
                </a:solidFill>
                <a:latin typeface="Tahoma" pitchFamily="34" charset="0"/>
                <a:ea typeface="Tahoma" pitchFamily="34" charset="0"/>
                <a:cs typeface="Tahoma" pitchFamily="34" charset="0"/>
              </a:rPr>
              <a:t>Heading:</a:t>
            </a:r>
            <a:r>
              <a:rPr lang="en-US" dirty="0"/>
              <a:t> </a:t>
            </a:r>
            <a:r>
              <a:rPr lang="en-US" dirty="0">
                <a:solidFill>
                  <a:schemeClr val="tx1"/>
                </a:solidFill>
                <a:latin typeface="Tahoma" pitchFamily="34" charset="0"/>
                <a:ea typeface="Tahoma" pitchFamily="34" charset="0"/>
                <a:cs typeface="Tahoma" pitchFamily="34" charset="0"/>
              </a:rPr>
              <a:t>For section titles.</a:t>
            </a:r>
          </a:p>
          <a:p>
            <a:pPr lvl="2"/>
            <a:r>
              <a:rPr lang="en-US" b="1" dirty="0">
                <a:solidFill>
                  <a:schemeClr val="tx1"/>
                </a:solidFill>
                <a:latin typeface="Tahoma" pitchFamily="34" charset="0"/>
                <a:ea typeface="Tahoma" pitchFamily="34" charset="0"/>
                <a:cs typeface="Tahoma" pitchFamily="34" charset="0"/>
              </a:rPr>
              <a:t>Text Editor: </a:t>
            </a:r>
            <a:r>
              <a:rPr lang="en-US" dirty="0">
                <a:solidFill>
                  <a:schemeClr val="tx1"/>
                </a:solidFill>
                <a:latin typeface="Tahoma" pitchFamily="34" charset="0"/>
                <a:ea typeface="Tahoma" pitchFamily="34" charset="0"/>
                <a:cs typeface="Tahoma" pitchFamily="34" charset="0"/>
              </a:rPr>
              <a:t>For paragraphs and descriptions.</a:t>
            </a:r>
          </a:p>
          <a:p>
            <a:pPr lvl="2"/>
            <a:r>
              <a:rPr lang="en-US" b="1" dirty="0">
                <a:solidFill>
                  <a:schemeClr val="tx1"/>
                </a:solidFill>
                <a:latin typeface="Tahoma" pitchFamily="34" charset="0"/>
                <a:ea typeface="Tahoma" pitchFamily="34" charset="0"/>
                <a:cs typeface="Tahoma" pitchFamily="34" charset="0"/>
              </a:rPr>
              <a:t>Image: </a:t>
            </a:r>
            <a:r>
              <a:rPr lang="en-US" dirty="0">
                <a:solidFill>
                  <a:schemeClr val="tx1"/>
                </a:solidFill>
                <a:latin typeface="Tahoma" pitchFamily="34" charset="0"/>
                <a:ea typeface="Tahoma" pitchFamily="34" charset="0"/>
                <a:cs typeface="Tahoma" pitchFamily="34" charset="0"/>
              </a:rPr>
              <a:t>For photos of your team or office.</a:t>
            </a:r>
          </a:p>
          <a:p>
            <a:pPr lvl="2"/>
            <a:r>
              <a:rPr lang="en-US" b="1" dirty="0">
                <a:solidFill>
                  <a:schemeClr val="tx1"/>
                </a:solidFill>
                <a:latin typeface="Tahoma" pitchFamily="34" charset="0"/>
                <a:ea typeface="Tahoma" pitchFamily="34" charset="0"/>
                <a:cs typeface="Tahoma" pitchFamily="34" charset="0"/>
              </a:rPr>
              <a:t>Video:</a:t>
            </a:r>
            <a:r>
              <a:rPr lang="en-US" dirty="0"/>
              <a:t> </a:t>
            </a:r>
            <a:r>
              <a:rPr lang="en-US" dirty="0">
                <a:solidFill>
                  <a:schemeClr val="tx1"/>
                </a:solidFill>
                <a:latin typeface="Tahoma" pitchFamily="34" charset="0"/>
                <a:ea typeface="Tahoma" pitchFamily="34" charset="0"/>
                <a:cs typeface="Tahoma" pitchFamily="34" charset="0"/>
              </a:rPr>
              <a:t>To embed a video about your company.</a:t>
            </a:r>
          </a:p>
          <a:p>
            <a:pPr lvl="2"/>
            <a:r>
              <a:rPr lang="en-US" b="1" dirty="0">
                <a:solidFill>
                  <a:schemeClr val="tx1"/>
                </a:solidFill>
                <a:latin typeface="Tahoma" pitchFamily="34" charset="0"/>
                <a:ea typeface="Tahoma" pitchFamily="34" charset="0"/>
                <a:cs typeface="Tahoma" pitchFamily="34" charset="0"/>
              </a:rPr>
              <a:t>Icon Box: </a:t>
            </a:r>
            <a:r>
              <a:rPr lang="en-US" dirty="0">
                <a:solidFill>
                  <a:schemeClr val="tx1"/>
                </a:solidFill>
                <a:latin typeface="Tahoma" pitchFamily="34" charset="0"/>
                <a:ea typeface="Tahoma" pitchFamily="34" charset="0"/>
                <a:cs typeface="Tahoma" pitchFamily="34" charset="0"/>
              </a:rPr>
              <a:t>To highlight your company’s values or services.</a:t>
            </a:r>
          </a:p>
          <a:p>
            <a:pPr lvl="2"/>
            <a:r>
              <a:rPr lang="en-US" b="1" dirty="0" smtClean="0">
                <a:solidFill>
                  <a:schemeClr val="tx1"/>
                </a:solidFill>
                <a:latin typeface="Tahoma" pitchFamily="34" charset="0"/>
                <a:ea typeface="Tahoma" pitchFamily="34" charset="0"/>
                <a:cs typeface="Tahoma" pitchFamily="34" charset="0"/>
              </a:rPr>
              <a:t>Team Member: </a:t>
            </a:r>
            <a:r>
              <a:rPr lang="en-US" dirty="0" smtClean="0">
                <a:solidFill>
                  <a:schemeClr val="tx1"/>
                </a:solidFill>
                <a:latin typeface="Tahoma" pitchFamily="34" charset="0"/>
                <a:ea typeface="Tahoma" pitchFamily="34" charset="0"/>
                <a:cs typeface="Tahoma" pitchFamily="34" charset="0"/>
              </a:rPr>
              <a:t>To introduce your team members (some themes or add-ons may have specific team member widgets).</a:t>
            </a:r>
          </a:p>
          <a:p>
            <a:pPr lvl="2"/>
            <a:endParaRPr lang="en-US" dirty="0" smtClean="0">
              <a:solidFill>
                <a:schemeClr val="tx1"/>
              </a:solidFill>
              <a:latin typeface="Tahoma" pitchFamily="34" charset="0"/>
              <a:ea typeface="Tahoma" pitchFamily="34" charset="0"/>
              <a:cs typeface="Tahoma" pitchFamily="34" charset="0"/>
            </a:endParaRPr>
          </a:p>
          <a:p>
            <a:r>
              <a:rPr lang="en-US" b="1" dirty="0">
                <a:solidFill>
                  <a:schemeClr val="tx1"/>
                </a:solidFill>
                <a:latin typeface="Tahoma" pitchFamily="34" charset="0"/>
                <a:ea typeface="Tahoma" pitchFamily="34" charset="0"/>
                <a:cs typeface="Tahoma" pitchFamily="34" charset="0"/>
              </a:rPr>
              <a:t>Customizing the Content</a:t>
            </a:r>
          </a:p>
          <a:p>
            <a:pPr lvl="1"/>
            <a:r>
              <a:rPr lang="en-US" dirty="0">
                <a:solidFill>
                  <a:schemeClr val="tx1"/>
                </a:solidFill>
                <a:latin typeface="Tahoma" pitchFamily="34" charset="0"/>
                <a:ea typeface="Tahoma" pitchFamily="34" charset="0"/>
                <a:cs typeface="Tahoma" pitchFamily="34" charset="0"/>
              </a:rPr>
              <a:t>Click on any widget to customize it.</a:t>
            </a:r>
          </a:p>
          <a:p>
            <a:pPr lvl="1"/>
            <a:r>
              <a:rPr lang="en-US" dirty="0">
                <a:solidFill>
                  <a:schemeClr val="tx1"/>
                </a:solidFill>
                <a:latin typeface="Tahoma" pitchFamily="34" charset="0"/>
                <a:ea typeface="Tahoma" pitchFamily="34" charset="0"/>
                <a:cs typeface="Tahoma" pitchFamily="34" charset="0"/>
              </a:rPr>
              <a:t>For a</a:t>
            </a:r>
            <a:r>
              <a:rPr lang="en-US" dirty="0"/>
              <a:t> </a:t>
            </a:r>
            <a:r>
              <a:rPr lang="en-US" b="1" dirty="0">
                <a:solidFill>
                  <a:schemeClr val="tx1"/>
                </a:solidFill>
                <a:latin typeface="Tahoma" pitchFamily="34" charset="0"/>
                <a:ea typeface="Tahoma" pitchFamily="34" charset="0"/>
                <a:cs typeface="Tahoma" pitchFamily="34" charset="0"/>
              </a:rPr>
              <a:t>Heading</a:t>
            </a:r>
            <a:r>
              <a:rPr lang="en-US" dirty="0"/>
              <a:t>, </a:t>
            </a:r>
            <a:r>
              <a:rPr lang="en-US" dirty="0">
                <a:solidFill>
                  <a:schemeClr val="tx1"/>
                </a:solidFill>
                <a:latin typeface="Tahoma" pitchFamily="34" charset="0"/>
                <a:ea typeface="Tahoma" pitchFamily="34" charset="0"/>
                <a:cs typeface="Tahoma" pitchFamily="34" charset="0"/>
              </a:rPr>
              <a:t>you can change the text, alignment, size, and style</a:t>
            </a:r>
            <a:r>
              <a:rPr lang="en-US" dirty="0"/>
              <a:t>.</a:t>
            </a:r>
          </a:p>
          <a:p>
            <a:pPr lvl="1"/>
            <a:r>
              <a:rPr lang="en-US" dirty="0">
                <a:solidFill>
                  <a:schemeClr val="tx1"/>
                </a:solidFill>
                <a:latin typeface="Tahoma" pitchFamily="34" charset="0"/>
                <a:ea typeface="Tahoma" pitchFamily="34" charset="0"/>
                <a:cs typeface="Tahoma" pitchFamily="34" charset="0"/>
              </a:rPr>
              <a:t>For a </a:t>
            </a:r>
            <a:r>
              <a:rPr lang="en-US" b="1" dirty="0">
                <a:solidFill>
                  <a:schemeClr val="tx1"/>
                </a:solidFill>
                <a:latin typeface="Tahoma" pitchFamily="34" charset="0"/>
                <a:ea typeface="Tahoma" pitchFamily="34" charset="0"/>
                <a:cs typeface="Tahoma" pitchFamily="34" charset="0"/>
              </a:rPr>
              <a:t>Text Editor, </a:t>
            </a:r>
            <a:r>
              <a:rPr lang="en-US" dirty="0">
                <a:solidFill>
                  <a:schemeClr val="tx1"/>
                </a:solidFill>
                <a:latin typeface="Tahoma" pitchFamily="34" charset="0"/>
                <a:ea typeface="Tahoma" pitchFamily="34" charset="0"/>
                <a:cs typeface="Tahoma" pitchFamily="34" charset="0"/>
              </a:rPr>
              <a:t>you can format the text, add links, and use different font styles.</a:t>
            </a:r>
          </a:p>
          <a:p>
            <a:pPr lvl="1"/>
            <a:r>
              <a:rPr lang="en-US" dirty="0">
                <a:solidFill>
                  <a:schemeClr val="tx1"/>
                </a:solidFill>
                <a:latin typeface="Tahoma" pitchFamily="34" charset="0"/>
                <a:ea typeface="Tahoma" pitchFamily="34" charset="0"/>
                <a:cs typeface="Tahoma" pitchFamily="34" charset="0"/>
              </a:rPr>
              <a:t>For an </a:t>
            </a:r>
            <a:r>
              <a:rPr lang="en-US" b="1" dirty="0">
                <a:solidFill>
                  <a:schemeClr val="tx1"/>
                </a:solidFill>
                <a:latin typeface="Tahoma" pitchFamily="34" charset="0"/>
                <a:ea typeface="Tahoma" pitchFamily="34" charset="0"/>
                <a:cs typeface="Tahoma" pitchFamily="34" charset="0"/>
              </a:rPr>
              <a:t>Image,</a:t>
            </a:r>
            <a:r>
              <a:rPr lang="en-US" dirty="0"/>
              <a:t> </a:t>
            </a:r>
            <a:r>
              <a:rPr lang="en-US" dirty="0">
                <a:solidFill>
                  <a:schemeClr val="tx1"/>
                </a:solidFill>
                <a:latin typeface="Tahoma" pitchFamily="34" charset="0"/>
                <a:ea typeface="Tahoma" pitchFamily="34" charset="0"/>
                <a:cs typeface="Tahoma" pitchFamily="34" charset="0"/>
              </a:rPr>
              <a:t>you can upload a new image, add alt text, and adjust the size and alignment.</a:t>
            </a:r>
          </a:p>
          <a:p>
            <a:pPr lvl="2"/>
            <a:r>
              <a:rPr lang="en-US" dirty="0" smtClean="0">
                <a:solidFill>
                  <a:schemeClr val="tx1"/>
                </a:solidFill>
                <a:latin typeface="Tahoma" pitchFamily="34" charset="0"/>
                <a:ea typeface="Tahoma" pitchFamily="34" charset="0"/>
                <a:cs typeface="Tahoma" pitchFamily="34" charset="0"/>
              </a:rPr>
              <a:t/>
            </a:r>
            <a:br>
              <a:rPr lang="en-US" dirty="0" smtClean="0">
                <a:solidFill>
                  <a:schemeClr val="tx1"/>
                </a:solidFill>
                <a:latin typeface="Tahoma" pitchFamily="34" charset="0"/>
                <a:ea typeface="Tahoma" pitchFamily="34" charset="0"/>
                <a:cs typeface="Tahoma" pitchFamily="34" charset="0"/>
              </a:rPr>
            </a:br>
            <a:r>
              <a:rPr lang="en-US" dirty="0" smtClean="0">
                <a:solidFill>
                  <a:schemeClr val="tx1"/>
                </a:solidFill>
                <a:latin typeface="Tahoma" pitchFamily="34" charset="0"/>
                <a:ea typeface="Tahoma" pitchFamily="34" charset="0"/>
                <a:cs typeface="Tahoma" pitchFamily="34" charset="0"/>
              </a:rPr>
              <a:t/>
            </a:r>
            <a:br>
              <a:rPr lang="en-US" dirty="0" smtClean="0">
                <a:solidFill>
                  <a:schemeClr val="tx1"/>
                </a:solidFill>
                <a:latin typeface="Tahoma" pitchFamily="34" charset="0"/>
                <a:ea typeface="Tahoma" pitchFamily="34" charset="0"/>
                <a:cs typeface="Tahoma" pitchFamily="34" charset="0"/>
              </a:rPr>
            </a:br>
            <a:endParaRPr lang="en-US"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3862494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855" y="665017"/>
            <a:ext cx="7495309" cy="5140037"/>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rtlCol="0" anchor="ctr"/>
          <a:lstStyle/>
          <a:p>
            <a:r>
              <a:rPr lang="en-US" b="1" dirty="0" smtClean="0">
                <a:solidFill>
                  <a:schemeClr val="tx1"/>
                </a:solidFill>
                <a:latin typeface="Tahoma" pitchFamily="34" charset="0"/>
                <a:ea typeface="Tahoma" pitchFamily="34" charset="0"/>
                <a:cs typeface="Tahoma" pitchFamily="34" charset="0"/>
              </a:rPr>
              <a:t>Adding </a:t>
            </a:r>
            <a:r>
              <a:rPr lang="en-US" b="1" dirty="0">
                <a:solidFill>
                  <a:schemeClr val="tx1"/>
                </a:solidFill>
                <a:latin typeface="Tahoma" pitchFamily="34" charset="0"/>
                <a:ea typeface="Tahoma" pitchFamily="34" charset="0"/>
                <a:cs typeface="Tahoma" pitchFamily="34" charset="0"/>
              </a:rPr>
              <a:t>More Sections</a:t>
            </a:r>
          </a:p>
          <a:p>
            <a:r>
              <a:rPr lang="en-US" dirty="0">
                <a:solidFill>
                  <a:schemeClr val="tx1"/>
                </a:solidFill>
                <a:latin typeface="Tahoma" pitchFamily="34" charset="0"/>
                <a:ea typeface="Tahoma" pitchFamily="34" charset="0"/>
                <a:cs typeface="Tahoma" pitchFamily="34" charset="0"/>
              </a:rPr>
              <a:t>Add additional sections to divide your content into logical parts, such as:</a:t>
            </a:r>
          </a:p>
          <a:p>
            <a:pPr lvl="1"/>
            <a:r>
              <a:rPr lang="en-US" dirty="0">
                <a:solidFill>
                  <a:schemeClr val="tx1"/>
                </a:solidFill>
                <a:latin typeface="Tahoma" pitchFamily="34" charset="0"/>
                <a:ea typeface="Tahoma" pitchFamily="34" charset="0"/>
                <a:cs typeface="Tahoma" pitchFamily="34" charset="0"/>
              </a:rPr>
              <a:t>Company history</a:t>
            </a:r>
          </a:p>
          <a:p>
            <a:pPr lvl="1"/>
            <a:r>
              <a:rPr lang="en-US" dirty="0">
                <a:solidFill>
                  <a:schemeClr val="tx1"/>
                </a:solidFill>
                <a:latin typeface="Tahoma" pitchFamily="34" charset="0"/>
                <a:ea typeface="Tahoma" pitchFamily="34" charset="0"/>
                <a:cs typeface="Tahoma" pitchFamily="34" charset="0"/>
              </a:rPr>
              <a:t>Mission and vision</a:t>
            </a:r>
          </a:p>
          <a:p>
            <a:pPr lvl="1"/>
            <a:r>
              <a:rPr lang="en-US" dirty="0">
                <a:solidFill>
                  <a:schemeClr val="tx1"/>
                </a:solidFill>
                <a:latin typeface="Tahoma" pitchFamily="34" charset="0"/>
                <a:ea typeface="Tahoma" pitchFamily="34" charset="0"/>
                <a:cs typeface="Tahoma" pitchFamily="34" charset="0"/>
              </a:rPr>
              <a:t>Team members</a:t>
            </a:r>
          </a:p>
          <a:p>
            <a:pPr lvl="1"/>
            <a:r>
              <a:rPr lang="en-US" dirty="0">
                <a:solidFill>
                  <a:schemeClr val="tx1"/>
                </a:solidFill>
                <a:latin typeface="Tahoma" pitchFamily="34" charset="0"/>
                <a:ea typeface="Tahoma" pitchFamily="34" charset="0"/>
                <a:cs typeface="Tahoma" pitchFamily="34" charset="0"/>
              </a:rPr>
              <a:t>Achievements and milestones</a:t>
            </a:r>
          </a:p>
          <a:p>
            <a:pPr lvl="1"/>
            <a:r>
              <a:rPr lang="en-US" dirty="0">
                <a:solidFill>
                  <a:schemeClr val="tx1"/>
                </a:solidFill>
                <a:latin typeface="Tahoma" pitchFamily="34" charset="0"/>
                <a:ea typeface="Tahoma" pitchFamily="34" charset="0"/>
                <a:cs typeface="Tahoma" pitchFamily="34" charset="0"/>
              </a:rPr>
              <a:t>Contact information</a:t>
            </a:r>
          </a:p>
          <a:p>
            <a:r>
              <a:rPr lang="en-US" b="1" dirty="0">
                <a:solidFill>
                  <a:schemeClr val="tx1"/>
                </a:solidFill>
                <a:latin typeface="Tahoma" pitchFamily="34" charset="0"/>
                <a:ea typeface="Tahoma" pitchFamily="34" charset="0"/>
                <a:cs typeface="Tahoma" pitchFamily="34" charset="0"/>
              </a:rPr>
              <a:t>3.</a:t>
            </a:r>
            <a:r>
              <a:rPr lang="en-US" b="1" dirty="0" smtClean="0"/>
              <a:t> </a:t>
            </a:r>
            <a:r>
              <a:rPr lang="en-US" b="1" dirty="0" smtClean="0">
                <a:solidFill>
                  <a:schemeClr val="tx1"/>
                </a:solidFill>
                <a:latin typeface="Tahoma" pitchFamily="34" charset="0"/>
                <a:ea typeface="Tahoma" pitchFamily="34" charset="0"/>
                <a:cs typeface="Tahoma" pitchFamily="34" charset="0"/>
              </a:rPr>
              <a:t>Using </a:t>
            </a:r>
            <a:r>
              <a:rPr lang="en-US" b="1" dirty="0">
                <a:solidFill>
                  <a:schemeClr val="tx1"/>
                </a:solidFill>
                <a:latin typeface="Tahoma" pitchFamily="34" charset="0"/>
                <a:ea typeface="Tahoma" pitchFamily="34" charset="0"/>
                <a:cs typeface="Tahoma" pitchFamily="34" charset="0"/>
              </a:rPr>
              <a:t>Templates (Optional)</a:t>
            </a:r>
          </a:p>
          <a:p>
            <a:r>
              <a:rPr lang="en-US" dirty="0">
                <a:solidFill>
                  <a:schemeClr val="tx1"/>
                </a:solidFill>
                <a:latin typeface="Tahoma" pitchFamily="34" charset="0"/>
                <a:ea typeface="Tahoma" pitchFamily="34" charset="0"/>
                <a:cs typeface="Tahoma" pitchFamily="34" charset="0"/>
              </a:rPr>
              <a:t>Elementor offers pre-designed templates that you can use and customize.</a:t>
            </a:r>
          </a:p>
          <a:p>
            <a:r>
              <a:rPr lang="en-US" dirty="0">
                <a:solidFill>
                  <a:schemeClr val="tx1"/>
                </a:solidFill>
                <a:latin typeface="Tahoma" pitchFamily="34" charset="0"/>
                <a:ea typeface="Tahoma" pitchFamily="34" charset="0"/>
                <a:cs typeface="Tahoma" pitchFamily="34" charset="0"/>
              </a:rPr>
              <a:t>Click on the folder icon to open the Elementor template library.</a:t>
            </a:r>
          </a:p>
          <a:p>
            <a:r>
              <a:rPr lang="en-US" dirty="0">
                <a:solidFill>
                  <a:schemeClr val="tx1"/>
                </a:solidFill>
                <a:latin typeface="Tahoma" pitchFamily="34" charset="0"/>
                <a:ea typeface="Tahoma" pitchFamily="34" charset="0"/>
                <a:cs typeface="Tahoma" pitchFamily="34" charset="0"/>
              </a:rPr>
              <a:t>Browse through the available templates and insert one that suits your needs.</a:t>
            </a:r>
          </a:p>
          <a:p>
            <a:r>
              <a:rPr lang="en-US" dirty="0">
                <a:solidFill>
                  <a:schemeClr val="tx1"/>
                </a:solidFill>
                <a:latin typeface="Tahoma" pitchFamily="34" charset="0"/>
                <a:ea typeface="Tahoma" pitchFamily="34" charset="0"/>
                <a:cs typeface="Tahoma" pitchFamily="34" charset="0"/>
              </a:rPr>
              <a:t>Customize the template to match your brand.</a:t>
            </a:r>
          </a:p>
          <a:p>
            <a:endParaRPr lang="en-US" dirty="0"/>
          </a:p>
        </p:txBody>
      </p:sp>
    </p:spTree>
    <p:extLst>
      <p:ext uri="{BB962C8B-B14F-4D97-AF65-F5344CB8AC3E}">
        <p14:creationId xmlns:p14="http://schemas.microsoft.com/office/powerpoint/2010/main" val="964742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1665" y="606832"/>
            <a:ext cx="4129608" cy="5336768"/>
          </a:xfrm>
          <a:prstGeom prst="rect">
            <a:avLst/>
          </a:prstGeom>
          <a:solidFill>
            <a:schemeClr val="accent1"/>
          </a:solidFill>
          <a:ln>
            <a:solidFill>
              <a:srgbClr val="002060"/>
            </a:solidFill>
          </a:ln>
        </p:spPr>
        <p:style>
          <a:lnRef idx="2">
            <a:schemeClr val="accent3"/>
          </a:lnRef>
          <a:fillRef idx="1">
            <a:schemeClr val="lt1"/>
          </a:fillRef>
          <a:effectRef idx="0">
            <a:schemeClr val="accent3"/>
          </a:effectRef>
          <a:fontRef idx="minor">
            <a:schemeClr val="dk1"/>
          </a:fontRef>
        </p:style>
        <p:txBody>
          <a:bodyPr rtlCol="0" anchor="ctr"/>
          <a:lstStyle/>
          <a:p>
            <a:r>
              <a:rPr lang="en-US" b="1" dirty="0">
                <a:solidFill>
                  <a:schemeClr val="tx1"/>
                </a:solidFill>
                <a:latin typeface="Tahoma" pitchFamily="34" charset="0"/>
                <a:ea typeface="Tahoma" pitchFamily="34" charset="0"/>
                <a:cs typeface="Tahoma" pitchFamily="34" charset="0"/>
              </a:rPr>
              <a:t>5. Styling Your Page</a:t>
            </a:r>
          </a:p>
          <a:p>
            <a:pPr lvl="1"/>
            <a:r>
              <a:rPr lang="en-US" dirty="0">
                <a:solidFill>
                  <a:schemeClr val="tx1"/>
                </a:solidFill>
                <a:latin typeface="Tahoma" pitchFamily="34" charset="0"/>
                <a:ea typeface="Tahoma" pitchFamily="34" charset="0"/>
                <a:cs typeface="Tahoma" pitchFamily="34" charset="0"/>
              </a:rPr>
              <a:t>Use the Style tab in Elementor to adjust the appearance of each widget and section.</a:t>
            </a:r>
          </a:p>
          <a:p>
            <a:pPr lvl="1"/>
            <a:r>
              <a:rPr lang="en-US" dirty="0">
                <a:solidFill>
                  <a:schemeClr val="tx1"/>
                </a:solidFill>
                <a:latin typeface="Tahoma" pitchFamily="34" charset="0"/>
                <a:ea typeface="Tahoma" pitchFamily="34" charset="0"/>
                <a:cs typeface="Tahoma" pitchFamily="34" charset="0"/>
              </a:rPr>
              <a:t>Change colors, typography, spacing, and more.</a:t>
            </a:r>
          </a:p>
          <a:p>
            <a:pPr lvl="1"/>
            <a:r>
              <a:rPr lang="en-US" dirty="0">
                <a:solidFill>
                  <a:schemeClr val="tx1"/>
                </a:solidFill>
                <a:latin typeface="Tahoma" pitchFamily="34" charset="0"/>
                <a:ea typeface="Tahoma" pitchFamily="34" charset="0"/>
                <a:cs typeface="Tahoma" pitchFamily="34" charset="0"/>
              </a:rPr>
              <a:t>Use the Advanced tab for more detailed adjustments like margins, padding, and responsiveness.</a:t>
            </a:r>
          </a:p>
          <a:p>
            <a:r>
              <a:rPr lang="en-US" b="1" dirty="0">
                <a:solidFill>
                  <a:schemeClr val="tx1"/>
                </a:solidFill>
                <a:latin typeface="Tahoma" pitchFamily="34" charset="0"/>
                <a:ea typeface="Tahoma" pitchFamily="34" charset="0"/>
                <a:cs typeface="Tahoma" pitchFamily="34" charset="0"/>
              </a:rPr>
              <a:t>6. Preview and Publish</a:t>
            </a:r>
          </a:p>
          <a:p>
            <a:pPr lvl="1"/>
            <a:r>
              <a:rPr lang="en-US" dirty="0">
                <a:solidFill>
                  <a:schemeClr val="tx1"/>
                </a:solidFill>
                <a:latin typeface="Tahoma" pitchFamily="34" charset="0"/>
                <a:ea typeface="Tahoma" pitchFamily="34" charset="0"/>
                <a:cs typeface="Tahoma" pitchFamily="34" charset="0"/>
              </a:rPr>
              <a:t>Click the eye icon to preview your page.</a:t>
            </a:r>
          </a:p>
          <a:p>
            <a:pPr lvl="1"/>
            <a:r>
              <a:rPr lang="en-US" dirty="0">
                <a:solidFill>
                  <a:schemeClr val="tx1"/>
                </a:solidFill>
                <a:latin typeface="Tahoma" pitchFamily="34" charset="0"/>
                <a:ea typeface="Tahoma" pitchFamily="34" charset="0"/>
                <a:cs typeface="Tahoma" pitchFamily="34" charset="0"/>
              </a:rPr>
              <a:t>Make any necessary adjustments.</a:t>
            </a:r>
          </a:p>
          <a:p>
            <a:pPr lvl="1"/>
            <a:r>
              <a:rPr lang="en-US" dirty="0">
                <a:solidFill>
                  <a:schemeClr val="tx1"/>
                </a:solidFill>
                <a:latin typeface="Tahoma" pitchFamily="34" charset="0"/>
                <a:ea typeface="Tahoma" pitchFamily="34" charset="0"/>
                <a:cs typeface="Tahoma" pitchFamily="34" charset="0"/>
              </a:rPr>
              <a:t>Once you’re satisfied with the design, click the green "Publish" button.</a:t>
            </a:r>
          </a:p>
        </p:txBody>
      </p:sp>
      <p:sp>
        <p:nvSpPr>
          <p:cNvPr id="3" name="Rectangle 2"/>
          <p:cNvSpPr/>
          <p:nvPr/>
        </p:nvSpPr>
        <p:spPr>
          <a:xfrm>
            <a:off x="4807528" y="1898072"/>
            <a:ext cx="4059381" cy="311727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5043054" y="1039091"/>
            <a:ext cx="3408218" cy="581891"/>
          </a:xfrm>
          <a:prstGeom prst="rect">
            <a:avLst/>
          </a:prstGeom>
          <a:solidFill>
            <a:srgbClr val="D7D7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5">
                    <a:lumMod val="75000"/>
                  </a:schemeClr>
                </a:solidFill>
                <a:latin typeface="Tahoma" pitchFamily="34" charset="0"/>
                <a:ea typeface="Tahoma" pitchFamily="34" charset="0"/>
                <a:cs typeface="Tahoma" pitchFamily="34" charset="0"/>
              </a:rPr>
              <a:t>About Us template Design</a:t>
            </a:r>
            <a:endParaRPr lang="en-IN" b="1" dirty="0" err="1">
              <a:solidFill>
                <a:schemeClr val="accent5">
                  <a:lumMod val="75000"/>
                </a:schemeClr>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4192725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872836"/>
            <a:ext cx="7911721" cy="5458691"/>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en-US" b="1" dirty="0">
                <a:solidFill>
                  <a:schemeClr val="tx1"/>
                </a:solidFill>
                <a:latin typeface="Tahoma" pitchFamily="34" charset="0"/>
                <a:ea typeface="Tahoma" pitchFamily="34" charset="0"/>
                <a:cs typeface="Tahoma" pitchFamily="34" charset="0"/>
              </a:rPr>
              <a:t>1</a:t>
            </a:r>
            <a:r>
              <a:rPr lang="en-US" b="1" dirty="0" smtClean="0">
                <a:solidFill>
                  <a:schemeClr val="tx1"/>
                </a:solidFill>
                <a:latin typeface="Tahoma" pitchFamily="34" charset="0"/>
                <a:ea typeface="Tahoma" pitchFamily="34" charset="0"/>
                <a:cs typeface="Tahoma" pitchFamily="34" charset="0"/>
              </a:rPr>
              <a:t>. </a:t>
            </a:r>
            <a:r>
              <a:rPr lang="en-US" b="1" dirty="0">
                <a:solidFill>
                  <a:schemeClr val="tx1"/>
                </a:solidFill>
                <a:latin typeface="Tahoma" pitchFamily="34" charset="0"/>
                <a:ea typeface="Tahoma" pitchFamily="34" charset="0"/>
                <a:cs typeface="Tahoma" pitchFamily="34" charset="0"/>
              </a:rPr>
              <a:t>Create a New Page</a:t>
            </a:r>
          </a:p>
          <a:p>
            <a:r>
              <a:rPr lang="en-US" dirty="0">
                <a:solidFill>
                  <a:schemeClr val="tx1"/>
                </a:solidFill>
                <a:latin typeface="Tahoma" pitchFamily="34" charset="0"/>
                <a:ea typeface="Tahoma" pitchFamily="34" charset="0"/>
                <a:cs typeface="Tahoma" pitchFamily="34" charset="0"/>
              </a:rPr>
              <a:t>In the left-hand menu, hover over "Pages" and click "Add New".</a:t>
            </a:r>
          </a:p>
          <a:p>
            <a:r>
              <a:rPr lang="en-US" dirty="0">
                <a:solidFill>
                  <a:schemeClr val="tx1"/>
                </a:solidFill>
                <a:latin typeface="Tahoma" pitchFamily="34" charset="0"/>
                <a:ea typeface="Tahoma" pitchFamily="34" charset="0"/>
                <a:cs typeface="Tahoma" pitchFamily="34" charset="0"/>
              </a:rPr>
              <a:t>Enter "Contact Us" in the title field.</a:t>
            </a:r>
          </a:p>
          <a:p>
            <a:r>
              <a:rPr lang="en-US" dirty="0">
                <a:solidFill>
                  <a:schemeClr val="tx1"/>
                </a:solidFill>
                <a:latin typeface="Tahoma" pitchFamily="34" charset="0"/>
                <a:ea typeface="Tahoma" pitchFamily="34" charset="0"/>
                <a:cs typeface="Tahoma" pitchFamily="34" charset="0"/>
              </a:rPr>
              <a:t>Click "Edit with Elementor".</a:t>
            </a:r>
          </a:p>
          <a:p>
            <a:endParaRPr lang="en-US" dirty="0">
              <a:solidFill>
                <a:schemeClr val="tx1"/>
              </a:solidFill>
              <a:latin typeface="Tahoma" pitchFamily="34" charset="0"/>
              <a:ea typeface="Tahoma" pitchFamily="34" charset="0"/>
              <a:cs typeface="Tahoma" pitchFamily="34" charset="0"/>
            </a:endParaRPr>
          </a:p>
          <a:p>
            <a:r>
              <a:rPr lang="en-US" b="1" dirty="0">
                <a:solidFill>
                  <a:schemeClr val="tx1"/>
                </a:solidFill>
                <a:latin typeface="Tahoma" pitchFamily="34" charset="0"/>
                <a:ea typeface="Tahoma" pitchFamily="34" charset="0"/>
                <a:cs typeface="Tahoma" pitchFamily="34" charset="0"/>
              </a:rPr>
              <a:t>2</a:t>
            </a:r>
            <a:r>
              <a:rPr lang="en-US" b="1" dirty="0" smtClean="0">
                <a:solidFill>
                  <a:schemeClr val="tx1"/>
                </a:solidFill>
                <a:latin typeface="Tahoma" pitchFamily="34" charset="0"/>
                <a:ea typeface="Tahoma" pitchFamily="34" charset="0"/>
                <a:cs typeface="Tahoma" pitchFamily="34" charset="0"/>
              </a:rPr>
              <a:t>. </a:t>
            </a:r>
            <a:r>
              <a:rPr lang="en-US" b="1" dirty="0">
                <a:solidFill>
                  <a:schemeClr val="tx1"/>
                </a:solidFill>
                <a:latin typeface="Tahoma" pitchFamily="34" charset="0"/>
                <a:ea typeface="Tahoma" pitchFamily="34" charset="0"/>
                <a:cs typeface="Tahoma" pitchFamily="34" charset="0"/>
              </a:rPr>
              <a:t>Design Your Page with Elementor</a:t>
            </a:r>
          </a:p>
          <a:p>
            <a:r>
              <a:rPr lang="en-US" b="1" dirty="0">
                <a:solidFill>
                  <a:schemeClr val="tx1"/>
                </a:solidFill>
                <a:latin typeface="Tahoma" pitchFamily="34" charset="0"/>
                <a:ea typeface="Tahoma" pitchFamily="34" charset="0"/>
                <a:cs typeface="Tahoma" pitchFamily="34" charset="0"/>
              </a:rPr>
              <a:t>Adding a New Section</a:t>
            </a:r>
          </a:p>
          <a:p>
            <a:r>
              <a:rPr lang="en-US" dirty="0">
                <a:solidFill>
                  <a:schemeClr val="tx1"/>
                </a:solidFill>
                <a:latin typeface="Tahoma" pitchFamily="34" charset="0"/>
                <a:ea typeface="Tahoma" pitchFamily="34" charset="0"/>
                <a:cs typeface="Tahoma" pitchFamily="34" charset="0"/>
              </a:rPr>
              <a:t>Click the "+" button to add a new section.</a:t>
            </a:r>
          </a:p>
          <a:p>
            <a:r>
              <a:rPr lang="en-US" dirty="0">
                <a:solidFill>
                  <a:schemeClr val="tx1"/>
                </a:solidFill>
                <a:latin typeface="Tahoma" pitchFamily="34" charset="0"/>
                <a:ea typeface="Tahoma" pitchFamily="34" charset="0"/>
                <a:cs typeface="Tahoma" pitchFamily="34" charset="0"/>
              </a:rPr>
              <a:t>Choose the structure (e.g., single column, two columns, etc.).</a:t>
            </a:r>
          </a:p>
          <a:p>
            <a:r>
              <a:rPr lang="en-US" b="1" dirty="0">
                <a:solidFill>
                  <a:schemeClr val="tx1"/>
                </a:solidFill>
                <a:latin typeface="Tahoma" pitchFamily="34" charset="0"/>
                <a:ea typeface="Tahoma" pitchFamily="34" charset="0"/>
                <a:cs typeface="Tahoma" pitchFamily="34" charset="0"/>
              </a:rPr>
              <a:t>Adding Elements (Widgets)</a:t>
            </a:r>
          </a:p>
          <a:p>
            <a:r>
              <a:rPr lang="en-US" dirty="0">
                <a:solidFill>
                  <a:schemeClr val="tx1"/>
                </a:solidFill>
                <a:latin typeface="Tahoma" pitchFamily="34" charset="0"/>
                <a:ea typeface="Tahoma" pitchFamily="34" charset="0"/>
                <a:cs typeface="Tahoma" pitchFamily="34" charset="0"/>
              </a:rPr>
              <a:t>Drag and drop widgets from the Elementor panel on the left into your section. Common widgets for a "Contact Us" page include:</a:t>
            </a:r>
          </a:p>
          <a:p>
            <a:pPr lvl="1"/>
            <a:r>
              <a:rPr lang="en-US" b="1" dirty="0">
                <a:solidFill>
                  <a:schemeClr val="tx1"/>
                </a:solidFill>
                <a:latin typeface="Tahoma" pitchFamily="34" charset="0"/>
                <a:ea typeface="Tahoma" pitchFamily="34" charset="0"/>
                <a:cs typeface="Tahoma" pitchFamily="34" charset="0"/>
              </a:rPr>
              <a:t>Heading</a:t>
            </a:r>
            <a:r>
              <a:rPr lang="en-US" dirty="0">
                <a:solidFill>
                  <a:schemeClr val="tx1"/>
                </a:solidFill>
                <a:latin typeface="Tahoma" pitchFamily="34" charset="0"/>
                <a:ea typeface="Tahoma" pitchFamily="34" charset="0"/>
                <a:cs typeface="Tahoma" pitchFamily="34" charset="0"/>
              </a:rPr>
              <a:t>: For the page title or section headings</a:t>
            </a:r>
            <a:r>
              <a:rPr lang="en-US" dirty="0">
                <a:solidFill>
                  <a:schemeClr val="tx1"/>
                </a:solidFill>
              </a:rPr>
              <a:t>.</a:t>
            </a:r>
          </a:p>
          <a:p>
            <a:pPr lvl="1"/>
            <a:r>
              <a:rPr lang="en-US" b="1" dirty="0">
                <a:solidFill>
                  <a:schemeClr val="tx1"/>
                </a:solidFill>
                <a:latin typeface="Tahoma" pitchFamily="34" charset="0"/>
                <a:ea typeface="Tahoma" pitchFamily="34" charset="0"/>
                <a:cs typeface="Tahoma" pitchFamily="34" charset="0"/>
              </a:rPr>
              <a:t>Text Editor</a:t>
            </a:r>
            <a:r>
              <a:rPr lang="en-US" dirty="0">
                <a:solidFill>
                  <a:schemeClr val="tx1"/>
                </a:solidFill>
                <a:latin typeface="Tahoma" pitchFamily="34" charset="0"/>
                <a:ea typeface="Tahoma" pitchFamily="34" charset="0"/>
                <a:cs typeface="Tahoma" pitchFamily="34" charset="0"/>
              </a:rPr>
              <a:t>: For descriptions or instructions.</a:t>
            </a:r>
          </a:p>
          <a:p>
            <a:pPr lvl="1"/>
            <a:r>
              <a:rPr lang="en-US" b="1" dirty="0">
                <a:solidFill>
                  <a:schemeClr val="tx1"/>
                </a:solidFill>
                <a:latin typeface="Tahoma" pitchFamily="34" charset="0"/>
                <a:ea typeface="Tahoma" pitchFamily="34" charset="0"/>
                <a:cs typeface="Tahoma" pitchFamily="34" charset="0"/>
              </a:rPr>
              <a:t>Form</a:t>
            </a:r>
            <a:r>
              <a:rPr lang="en-US" dirty="0">
                <a:solidFill>
                  <a:schemeClr val="tx1"/>
                </a:solidFill>
                <a:latin typeface="Tahoma" pitchFamily="34" charset="0"/>
                <a:ea typeface="Tahoma" pitchFamily="34" charset="0"/>
                <a:cs typeface="Tahoma" pitchFamily="34" charset="0"/>
              </a:rPr>
              <a:t>: To create a contact form (you might need the Elementor Pro version or an additional form plugin like </a:t>
            </a:r>
            <a:r>
              <a:rPr lang="en-US" dirty="0" err="1">
                <a:solidFill>
                  <a:schemeClr val="tx1"/>
                </a:solidFill>
                <a:latin typeface="Tahoma" pitchFamily="34" charset="0"/>
                <a:ea typeface="Tahoma" pitchFamily="34" charset="0"/>
                <a:cs typeface="Tahoma" pitchFamily="34" charset="0"/>
              </a:rPr>
              <a:t>WPForms</a:t>
            </a:r>
            <a:r>
              <a:rPr lang="en-US" dirty="0">
                <a:solidFill>
                  <a:schemeClr val="tx1"/>
                </a:solidFill>
                <a:latin typeface="Tahoma" pitchFamily="34" charset="0"/>
                <a:ea typeface="Tahoma" pitchFamily="34" charset="0"/>
                <a:cs typeface="Tahoma" pitchFamily="34" charset="0"/>
              </a:rPr>
              <a:t>).</a:t>
            </a:r>
          </a:p>
          <a:p>
            <a:pPr lvl="1"/>
            <a:r>
              <a:rPr lang="en-US" b="1" dirty="0">
                <a:solidFill>
                  <a:schemeClr val="tx1"/>
                </a:solidFill>
                <a:latin typeface="Tahoma" pitchFamily="34" charset="0"/>
                <a:ea typeface="Tahoma" pitchFamily="34" charset="0"/>
                <a:cs typeface="Tahoma" pitchFamily="34" charset="0"/>
              </a:rPr>
              <a:t>Map</a:t>
            </a:r>
            <a:r>
              <a:rPr lang="en-US" dirty="0">
                <a:solidFill>
                  <a:schemeClr val="tx1"/>
                </a:solidFill>
                <a:latin typeface="Tahoma" pitchFamily="34" charset="0"/>
                <a:ea typeface="Tahoma" pitchFamily="34" charset="0"/>
                <a:cs typeface="Tahoma" pitchFamily="34" charset="0"/>
              </a:rPr>
              <a:t>: To show your </a:t>
            </a:r>
            <a:r>
              <a:rPr lang="en-US" dirty="0" smtClean="0">
                <a:solidFill>
                  <a:schemeClr val="tx1"/>
                </a:solidFill>
                <a:latin typeface="Tahoma" pitchFamily="34" charset="0"/>
                <a:ea typeface="Tahoma" pitchFamily="34" charset="0"/>
                <a:cs typeface="Tahoma" pitchFamily="34" charset="0"/>
              </a:rPr>
              <a:t>location</a:t>
            </a:r>
            <a:r>
              <a:rPr lang="en-US" dirty="0" smtClean="0"/>
              <a:t>.</a:t>
            </a:r>
            <a:endParaRPr lang="en-US" dirty="0"/>
          </a:p>
          <a:p>
            <a:pPr lvl="1"/>
            <a:r>
              <a:rPr lang="en-US" b="1" dirty="0">
                <a:solidFill>
                  <a:schemeClr val="tx1"/>
                </a:solidFill>
                <a:latin typeface="Tahoma" pitchFamily="34" charset="0"/>
                <a:ea typeface="Tahoma" pitchFamily="34" charset="0"/>
                <a:cs typeface="Tahoma" pitchFamily="34" charset="0"/>
              </a:rPr>
              <a:t>Icon Box</a:t>
            </a:r>
            <a:r>
              <a:rPr lang="en-US" dirty="0">
                <a:solidFill>
                  <a:schemeClr val="tx1"/>
                </a:solidFill>
                <a:latin typeface="Tahoma" pitchFamily="34" charset="0"/>
                <a:ea typeface="Tahoma" pitchFamily="34" charset="0"/>
                <a:cs typeface="Tahoma" pitchFamily="34" charset="0"/>
              </a:rPr>
              <a:t>: To highlight contact details like phone numbers, email addresses, and physical addresses.</a:t>
            </a:r>
          </a:p>
          <a:p>
            <a:pPr lvl="1"/>
            <a:r>
              <a:rPr lang="en-US" b="1" dirty="0">
                <a:solidFill>
                  <a:schemeClr val="tx1"/>
                </a:solidFill>
                <a:latin typeface="Tahoma" pitchFamily="34" charset="0"/>
                <a:ea typeface="Tahoma" pitchFamily="34" charset="0"/>
                <a:cs typeface="Tahoma" pitchFamily="34" charset="0"/>
              </a:rPr>
              <a:t>Social Icons</a:t>
            </a:r>
            <a:r>
              <a:rPr lang="en-US" dirty="0">
                <a:solidFill>
                  <a:schemeClr val="tx1"/>
                </a:solidFill>
                <a:latin typeface="Tahoma" pitchFamily="34" charset="0"/>
                <a:ea typeface="Tahoma" pitchFamily="34" charset="0"/>
                <a:cs typeface="Tahoma" pitchFamily="34" charset="0"/>
              </a:rPr>
              <a:t>: To add links to your social media profiles.</a:t>
            </a:r>
          </a:p>
        </p:txBody>
      </p:sp>
      <p:sp>
        <p:nvSpPr>
          <p:cNvPr id="3" name="Rectangle 2"/>
          <p:cNvSpPr/>
          <p:nvPr/>
        </p:nvSpPr>
        <p:spPr>
          <a:xfrm>
            <a:off x="755576" y="346363"/>
            <a:ext cx="7848872" cy="526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Tahoma" pitchFamily="34" charset="0"/>
                <a:ea typeface="Tahoma" pitchFamily="34" charset="0"/>
                <a:cs typeface="Tahoma" pitchFamily="34" charset="0"/>
              </a:rPr>
              <a:t>Create Contact Us Page</a:t>
            </a:r>
            <a:endParaRPr lang="en-IN" sz="2400" b="1" dirty="0" err="1">
              <a:solidFill>
                <a:schemeClr val="accent5">
                  <a:lumMod val="75000"/>
                </a:schemeClr>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798450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260648"/>
            <a:ext cx="8280920" cy="633670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Customizing the Content</a:t>
            </a:r>
          </a:p>
          <a:p>
            <a:r>
              <a:rPr lang="en-US" dirty="0">
                <a:solidFill>
                  <a:schemeClr val="tx1"/>
                </a:solidFill>
                <a:latin typeface="Tahoma" pitchFamily="34" charset="0"/>
                <a:ea typeface="Tahoma" pitchFamily="34" charset="0"/>
                <a:cs typeface="Tahoma" pitchFamily="34" charset="0"/>
              </a:rPr>
              <a:t>Click on any widget to customize it.</a:t>
            </a:r>
          </a:p>
          <a:p>
            <a:pPr lvl="1"/>
            <a:r>
              <a:rPr lang="en-US" dirty="0">
                <a:solidFill>
                  <a:schemeClr val="tx1"/>
                </a:solidFill>
                <a:latin typeface="Tahoma" pitchFamily="34" charset="0"/>
                <a:ea typeface="Tahoma" pitchFamily="34" charset="0"/>
                <a:cs typeface="Tahoma" pitchFamily="34" charset="0"/>
              </a:rPr>
              <a:t>For a</a:t>
            </a:r>
            <a:r>
              <a:rPr lang="en-US" dirty="0"/>
              <a:t> </a:t>
            </a:r>
            <a:r>
              <a:rPr lang="en-US" b="1" dirty="0">
                <a:solidFill>
                  <a:schemeClr val="tx1"/>
                </a:solidFill>
                <a:latin typeface="Tahoma" pitchFamily="34" charset="0"/>
                <a:ea typeface="Tahoma" pitchFamily="34" charset="0"/>
                <a:cs typeface="Tahoma" pitchFamily="34" charset="0"/>
              </a:rPr>
              <a:t>Heading</a:t>
            </a:r>
            <a:r>
              <a:rPr lang="en-US" dirty="0"/>
              <a:t>, </a:t>
            </a:r>
            <a:r>
              <a:rPr lang="en-US" dirty="0">
                <a:solidFill>
                  <a:schemeClr val="tx1"/>
                </a:solidFill>
                <a:latin typeface="Tahoma" pitchFamily="34" charset="0"/>
                <a:ea typeface="Tahoma" pitchFamily="34" charset="0"/>
                <a:cs typeface="Tahoma" pitchFamily="34" charset="0"/>
              </a:rPr>
              <a:t>you can change the text, alignment, size, and style.</a:t>
            </a:r>
          </a:p>
          <a:p>
            <a:pPr lvl="1"/>
            <a:r>
              <a:rPr lang="en-US" dirty="0">
                <a:solidFill>
                  <a:schemeClr val="tx1"/>
                </a:solidFill>
                <a:latin typeface="Tahoma" pitchFamily="34" charset="0"/>
                <a:ea typeface="Tahoma" pitchFamily="34" charset="0"/>
                <a:cs typeface="Tahoma" pitchFamily="34" charset="0"/>
              </a:rPr>
              <a:t>For a</a:t>
            </a:r>
            <a:r>
              <a:rPr lang="en-US" dirty="0"/>
              <a:t> </a:t>
            </a:r>
            <a:r>
              <a:rPr lang="en-US" b="1" dirty="0">
                <a:solidFill>
                  <a:schemeClr val="tx1"/>
                </a:solidFill>
                <a:latin typeface="Tahoma" pitchFamily="34" charset="0"/>
                <a:ea typeface="Tahoma" pitchFamily="34" charset="0"/>
                <a:cs typeface="Tahoma" pitchFamily="34" charset="0"/>
              </a:rPr>
              <a:t>Text Editor</a:t>
            </a:r>
            <a:r>
              <a:rPr lang="en-US" dirty="0"/>
              <a:t>, </a:t>
            </a:r>
            <a:r>
              <a:rPr lang="en-US" dirty="0">
                <a:solidFill>
                  <a:schemeClr val="tx1"/>
                </a:solidFill>
                <a:latin typeface="Tahoma" pitchFamily="34" charset="0"/>
                <a:ea typeface="Tahoma" pitchFamily="34" charset="0"/>
                <a:cs typeface="Tahoma" pitchFamily="34" charset="0"/>
              </a:rPr>
              <a:t>you can format the text, add links, and use different font styles.</a:t>
            </a:r>
          </a:p>
          <a:p>
            <a:pPr lvl="1"/>
            <a:r>
              <a:rPr lang="en-US" dirty="0">
                <a:solidFill>
                  <a:schemeClr val="tx1"/>
                </a:solidFill>
                <a:latin typeface="Tahoma" pitchFamily="34" charset="0"/>
                <a:ea typeface="Tahoma" pitchFamily="34" charset="0"/>
                <a:cs typeface="Tahoma" pitchFamily="34" charset="0"/>
              </a:rPr>
              <a:t>For a</a:t>
            </a:r>
            <a:r>
              <a:rPr lang="en-US" dirty="0"/>
              <a:t> </a:t>
            </a:r>
            <a:r>
              <a:rPr lang="en-US" b="1" dirty="0">
                <a:solidFill>
                  <a:schemeClr val="tx1"/>
                </a:solidFill>
                <a:latin typeface="Tahoma" pitchFamily="34" charset="0"/>
                <a:ea typeface="Tahoma" pitchFamily="34" charset="0"/>
                <a:cs typeface="Tahoma" pitchFamily="34" charset="0"/>
              </a:rPr>
              <a:t>Form</a:t>
            </a:r>
            <a:r>
              <a:rPr lang="en-US" dirty="0"/>
              <a:t>, </a:t>
            </a:r>
            <a:r>
              <a:rPr lang="en-US" dirty="0">
                <a:solidFill>
                  <a:schemeClr val="tx1"/>
                </a:solidFill>
                <a:latin typeface="Tahoma" pitchFamily="34" charset="0"/>
                <a:ea typeface="Tahoma" pitchFamily="34" charset="0"/>
                <a:cs typeface="Tahoma" pitchFamily="34" charset="0"/>
              </a:rPr>
              <a:t>you can add fields, set up notifications, and customize the form's appearance.</a:t>
            </a:r>
          </a:p>
          <a:p>
            <a:pPr lvl="1"/>
            <a:r>
              <a:rPr lang="en-US" dirty="0">
                <a:solidFill>
                  <a:schemeClr val="tx1"/>
                </a:solidFill>
                <a:latin typeface="Tahoma" pitchFamily="34" charset="0"/>
                <a:ea typeface="Tahoma" pitchFamily="34" charset="0"/>
                <a:cs typeface="Tahoma" pitchFamily="34" charset="0"/>
              </a:rPr>
              <a:t>For a </a:t>
            </a:r>
            <a:r>
              <a:rPr lang="en-US" b="1" dirty="0">
                <a:solidFill>
                  <a:schemeClr val="tx1"/>
                </a:solidFill>
                <a:latin typeface="Tahoma" pitchFamily="34" charset="0"/>
                <a:ea typeface="Tahoma" pitchFamily="34" charset="0"/>
                <a:cs typeface="Tahoma" pitchFamily="34" charset="0"/>
              </a:rPr>
              <a:t>Map</a:t>
            </a:r>
            <a:r>
              <a:rPr lang="en-US" dirty="0"/>
              <a:t>, </a:t>
            </a:r>
            <a:r>
              <a:rPr lang="en-US" dirty="0">
                <a:solidFill>
                  <a:schemeClr val="tx1"/>
                </a:solidFill>
                <a:latin typeface="Tahoma" pitchFamily="34" charset="0"/>
                <a:ea typeface="Tahoma" pitchFamily="34" charset="0"/>
                <a:cs typeface="Tahoma" pitchFamily="34" charset="0"/>
              </a:rPr>
              <a:t>you can enter your address to pinpoint your location.</a:t>
            </a:r>
          </a:p>
          <a:p>
            <a:pPr lvl="1"/>
            <a:r>
              <a:rPr lang="en-US" dirty="0">
                <a:solidFill>
                  <a:schemeClr val="tx1"/>
                </a:solidFill>
                <a:latin typeface="Tahoma" pitchFamily="34" charset="0"/>
                <a:ea typeface="Tahoma" pitchFamily="34" charset="0"/>
                <a:cs typeface="Tahoma" pitchFamily="34" charset="0"/>
              </a:rPr>
              <a:t>For an </a:t>
            </a:r>
            <a:r>
              <a:rPr lang="en-US" b="1" dirty="0">
                <a:solidFill>
                  <a:schemeClr val="tx1"/>
                </a:solidFill>
                <a:latin typeface="Tahoma" pitchFamily="34" charset="0"/>
                <a:ea typeface="Tahoma" pitchFamily="34" charset="0"/>
                <a:cs typeface="Tahoma" pitchFamily="34" charset="0"/>
              </a:rPr>
              <a:t>Icon Box</a:t>
            </a:r>
            <a:r>
              <a:rPr lang="en-US" dirty="0"/>
              <a:t>, </a:t>
            </a:r>
            <a:r>
              <a:rPr lang="en-US" dirty="0">
                <a:solidFill>
                  <a:schemeClr val="tx1"/>
                </a:solidFill>
                <a:latin typeface="Tahoma" pitchFamily="34" charset="0"/>
                <a:ea typeface="Tahoma" pitchFamily="34" charset="0"/>
                <a:cs typeface="Tahoma" pitchFamily="34" charset="0"/>
              </a:rPr>
              <a:t>you can select icons, add text, and link them to relevant contact methods.</a:t>
            </a:r>
          </a:p>
          <a:p>
            <a:r>
              <a:rPr lang="en-US" b="1" dirty="0">
                <a:solidFill>
                  <a:schemeClr val="tx1"/>
                </a:solidFill>
                <a:latin typeface="Tahoma" pitchFamily="34" charset="0"/>
                <a:ea typeface="Tahoma" pitchFamily="34" charset="0"/>
                <a:cs typeface="Tahoma" pitchFamily="34" charset="0"/>
              </a:rPr>
              <a:t>3</a:t>
            </a:r>
            <a:r>
              <a:rPr lang="en-US" b="1" dirty="0" smtClean="0">
                <a:solidFill>
                  <a:schemeClr val="tx1"/>
                </a:solidFill>
                <a:latin typeface="Tahoma" pitchFamily="34" charset="0"/>
                <a:ea typeface="Tahoma" pitchFamily="34" charset="0"/>
                <a:cs typeface="Tahoma" pitchFamily="34" charset="0"/>
              </a:rPr>
              <a:t>. </a:t>
            </a:r>
            <a:r>
              <a:rPr lang="en-US" b="1" dirty="0">
                <a:solidFill>
                  <a:schemeClr val="tx1"/>
                </a:solidFill>
                <a:latin typeface="Tahoma" pitchFamily="34" charset="0"/>
                <a:ea typeface="Tahoma" pitchFamily="34" charset="0"/>
                <a:cs typeface="Tahoma" pitchFamily="34" charset="0"/>
              </a:rPr>
              <a:t>Using Templates (Optional)</a:t>
            </a:r>
          </a:p>
          <a:p>
            <a:r>
              <a:rPr lang="en-US" dirty="0">
                <a:solidFill>
                  <a:schemeClr val="tx1"/>
                </a:solidFill>
                <a:latin typeface="Tahoma" pitchFamily="34" charset="0"/>
                <a:ea typeface="Tahoma" pitchFamily="34" charset="0"/>
                <a:cs typeface="Tahoma" pitchFamily="34" charset="0"/>
              </a:rPr>
              <a:t>Elementor offers pre-designed templates that you can use and customize.</a:t>
            </a:r>
          </a:p>
          <a:p>
            <a:r>
              <a:rPr lang="en-US" dirty="0">
                <a:solidFill>
                  <a:schemeClr val="tx1"/>
                </a:solidFill>
                <a:latin typeface="Tahoma" pitchFamily="34" charset="0"/>
                <a:ea typeface="Tahoma" pitchFamily="34" charset="0"/>
                <a:cs typeface="Tahoma" pitchFamily="34" charset="0"/>
              </a:rPr>
              <a:t>Click on the folder icon to open the Elementor template library.</a:t>
            </a:r>
          </a:p>
          <a:p>
            <a:r>
              <a:rPr lang="en-US" dirty="0">
                <a:solidFill>
                  <a:schemeClr val="tx1"/>
                </a:solidFill>
                <a:latin typeface="Tahoma" pitchFamily="34" charset="0"/>
                <a:ea typeface="Tahoma" pitchFamily="34" charset="0"/>
                <a:cs typeface="Tahoma" pitchFamily="34" charset="0"/>
              </a:rPr>
              <a:t>Browse through the available templates and insert one that suits your needs.</a:t>
            </a:r>
          </a:p>
          <a:p>
            <a:r>
              <a:rPr lang="en-US" dirty="0">
                <a:solidFill>
                  <a:schemeClr val="tx1"/>
                </a:solidFill>
                <a:latin typeface="Tahoma" pitchFamily="34" charset="0"/>
                <a:ea typeface="Tahoma" pitchFamily="34" charset="0"/>
                <a:cs typeface="Tahoma" pitchFamily="34" charset="0"/>
              </a:rPr>
              <a:t>Customize the template to match your brand.</a:t>
            </a:r>
          </a:p>
          <a:p>
            <a:r>
              <a:rPr lang="en-US" b="1" dirty="0">
                <a:solidFill>
                  <a:schemeClr val="tx1"/>
                </a:solidFill>
                <a:latin typeface="Tahoma" pitchFamily="34" charset="0"/>
                <a:ea typeface="Tahoma" pitchFamily="34" charset="0"/>
                <a:cs typeface="Tahoma" pitchFamily="34" charset="0"/>
              </a:rPr>
              <a:t>4</a:t>
            </a:r>
            <a:r>
              <a:rPr lang="en-US" b="1" dirty="0" smtClean="0">
                <a:solidFill>
                  <a:schemeClr val="tx1"/>
                </a:solidFill>
                <a:latin typeface="Tahoma" pitchFamily="34" charset="0"/>
                <a:ea typeface="Tahoma" pitchFamily="34" charset="0"/>
                <a:cs typeface="Tahoma" pitchFamily="34" charset="0"/>
              </a:rPr>
              <a:t>. </a:t>
            </a:r>
            <a:r>
              <a:rPr lang="en-US" b="1" dirty="0">
                <a:solidFill>
                  <a:schemeClr val="tx1"/>
                </a:solidFill>
                <a:latin typeface="Tahoma" pitchFamily="34" charset="0"/>
                <a:ea typeface="Tahoma" pitchFamily="34" charset="0"/>
                <a:cs typeface="Tahoma" pitchFamily="34" charset="0"/>
              </a:rPr>
              <a:t>Styling Your Page</a:t>
            </a:r>
          </a:p>
          <a:p>
            <a:r>
              <a:rPr lang="en-US" dirty="0">
                <a:solidFill>
                  <a:schemeClr val="tx1"/>
                </a:solidFill>
                <a:latin typeface="Tahoma" pitchFamily="34" charset="0"/>
                <a:ea typeface="Tahoma" pitchFamily="34" charset="0"/>
                <a:cs typeface="Tahoma" pitchFamily="34" charset="0"/>
              </a:rPr>
              <a:t>Use the Style tab in Elementor to adjust the appearance of each widget and section.</a:t>
            </a:r>
          </a:p>
          <a:p>
            <a:pPr marL="0" lvl="1"/>
            <a:r>
              <a:rPr lang="en-US" dirty="0">
                <a:solidFill>
                  <a:schemeClr val="tx1"/>
                </a:solidFill>
                <a:latin typeface="Tahoma" pitchFamily="34" charset="0"/>
                <a:ea typeface="Tahoma" pitchFamily="34" charset="0"/>
                <a:cs typeface="Tahoma" pitchFamily="34" charset="0"/>
              </a:rPr>
              <a:t>Change colors, typography, spacing, and more.</a:t>
            </a:r>
          </a:p>
          <a:p>
            <a:r>
              <a:rPr lang="en-US" dirty="0">
                <a:solidFill>
                  <a:schemeClr val="tx1"/>
                </a:solidFill>
                <a:latin typeface="Tahoma" pitchFamily="34" charset="0"/>
                <a:ea typeface="Tahoma" pitchFamily="34" charset="0"/>
                <a:cs typeface="Tahoma" pitchFamily="34" charset="0"/>
              </a:rPr>
              <a:t>Use the Advanced tab for more detailed adjustments like margins, padding, and responsiveness</a:t>
            </a:r>
            <a:r>
              <a:rPr lang="en-US" dirty="0" smtClean="0">
                <a:solidFill>
                  <a:schemeClr val="tx1"/>
                </a:solidFill>
                <a:latin typeface="Tahoma" pitchFamily="34" charset="0"/>
                <a:ea typeface="Tahoma" pitchFamily="34" charset="0"/>
                <a:cs typeface="Tahoma" pitchFamily="34" charset="0"/>
              </a:rPr>
              <a:t>.</a:t>
            </a:r>
            <a:endParaRPr lang="en-US"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065540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999" y="609568"/>
            <a:ext cx="7481455" cy="149632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5. Preview and Publish</a:t>
            </a:r>
          </a:p>
          <a:p>
            <a:r>
              <a:rPr lang="en-US" dirty="0">
                <a:solidFill>
                  <a:schemeClr val="tx1"/>
                </a:solidFill>
                <a:latin typeface="Tahoma" pitchFamily="34" charset="0"/>
                <a:ea typeface="Tahoma" pitchFamily="34" charset="0"/>
                <a:cs typeface="Tahoma" pitchFamily="34" charset="0"/>
              </a:rPr>
              <a:t>Click the eye icon to preview your page.</a:t>
            </a:r>
          </a:p>
          <a:p>
            <a:r>
              <a:rPr lang="en-US" dirty="0">
                <a:solidFill>
                  <a:schemeClr val="tx1"/>
                </a:solidFill>
                <a:latin typeface="Tahoma" pitchFamily="34" charset="0"/>
                <a:ea typeface="Tahoma" pitchFamily="34" charset="0"/>
                <a:cs typeface="Tahoma" pitchFamily="34" charset="0"/>
              </a:rPr>
              <a:t>Make any necessary adjustments.</a:t>
            </a:r>
          </a:p>
          <a:p>
            <a:r>
              <a:rPr lang="en-US" dirty="0">
                <a:solidFill>
                  <a:schemeClr val="tx1"/>
                </a:solidFill>
                <a:latin typeface="Tahoma" pitchFamily="34" charset="0"/>
                <a:ea typeface="Tahoma" pitchFamily="34" charset="0"/>
                <a:cs typeface="Tahoma" pitchFamily="34" charset="0"/>
              </a:rPr>
              <a:t>Once you’re satisfied with the design, click the green "Publish" button.</a:t>
            </a:r>
          </a:p>
        </p:txBody>
      </p:sp>
      <p:sp>
        <p:nvSpPr>
          <p:cNvPr id="3" name="Rectangle 2"/>
          <p:cNvSpPr/>
          <p:nvPr/>
        </p:nvSpPr>
        <p:spPr>
          <a:xfrm>
            <a:off x="775854" y="2867891"/>
            <a:ext cx="7523018" cy="3158837"/>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2341419" y="2299853"/>
            <a:ext cx="4239490" cy="387928"/>
          </a:xfrm>
          <a:prstGeom prst="rect">
            <a:avLst/>
          </a:prstGeom>
          <a:solidFill>
            <a:srgbClr val="E1E3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2">
                    <a:lumMod val="60000"/>
                    <a:lumOff val="40000"/>
                  </a:schemeClr>
                </a:solidFill>
                <a:latin typeface="Tahoma" pitchFamily="34" charset="0"/>
                <a:ea typeface="Tahoma" pitchFamily="34" charset="0"/>
                <a:cs typeface="Tahoma" pitchFamily="34" charset="0"/>
              </a:rPr>
              <a:t>Contact Us template Design</a:t>
            </a:r>
            <a:endParaRPr lang="en-IN" dirty="0" err="1">
              <a:solidFill>
                <a:schemeClr val="tx2">
                  <a:lumMod val="60000"/>
                  <a:lumOff val="40000"/>
                </a:schemeClr>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978434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404664"/>
            <a:ext cx="7128792"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5">
                    <a:lumMod val="75000"/>
                  </a:schemeClr>
                </a:solidFill>
                <a:latin typeface="Tahoma" pitchFamily="34" charset="0"/>
                <a:ea typeface="Tahoma" pitchFamily="34" charset="0"/>
                <a:cs typeface="Tahoma" pitchFamily="34" charset="0"/>
              </a:rPr>
              <a:t>Create Product </a:t>
            </a:r>
            <a:r>
              <a:rPr lang="en-US" sz="2400" b="1" dirty="0">
                <a:solidFill>
                  <a:schemeClr val="accent5">
                    <a:lumMod val="75000"/>
                  </a:schemeClr>
                </a:solidFill>
                <a:latin typeface="Tahoma" pitchFamily="34" charset="0"/>
                <a:ea typeface="Tahoma" pitchFamily="34" charset="0"/>
                <a:cs typeface="Tahoma" pitchFamily="34" charset="0"/>
              </a:rPr>
              <a:t>Page</a:t>
            </a:r>
            <a:endParaRPr lang="en-IN" sz="2400" b="1" dirty="0" err="1">
              <a:solidFill>
                <a:schemeClr val="accent5">
                  <a:lumMod val="75000"/>
                </a:schemeClr>
              </a:solidFill>
              <a:latin typeface="Tahoma" pitchFamily="34" charset="0"/>
              <a:ea typeface="Tahoma" pitchFamily="34" charset="0"/>
              <a:cs typeface="Tahoma" pitchFamily="34" charset="0"/>
            </a:endParaRPr>
          </a:p>
        </p:txBody>
      </p:sp>
      <p:sp>
        <p:nvSpPr>
          <p:cNvPr id="3" name="Rectangle 2"/>
          <p:cNvSpPr/>
          <p:nvPr/>
        </p:nvSpPr>
        <p:spPr>
          <a:xfrm>
            <a:off x="623456" y="1011382"/>
            <a:ext cx="7772400" cy="1551709"/>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b="1" dirty="0" smtClean="0">
              <a:solidFill>
                <a:schemeClr val="tx1"/>
              </a:solidFill>
              <a:latin typeface="Tahoma" pitchFamily="34" charset="0"/>
              <a:ea typeface="Tahoma" pitchFamily="34" charset="0"/>
              <a:cs typeface="Tahoma" pitchFamily="34" charset="0"/>
            </a:endParaRPr>
          </a:p>
          <a:p>
            <a:pPr algn="ctr"/>
            <a:r>
              <a:rPr lang="en-US" b="1" dirty="0" smtClean="0">
                <a:solidFill>
                  <a:schemeClr val="tx1"/>
                </a:solidFill>
                <a:latin typeface="Tahoma" pitchFamily="34" charset="0"/>
                <a:ea typeface="Tahoma" pitchFamily="34" charset="0"/>
                <a:cs typeface="Tahoma" pitchFamily="34" charset="0"/>
              </a:rPr>
              <a:t>To </a:t>
            </a:r>
            <a:r>
              <a:rPr lang="en-US" b="1" dirty="0">
                <a:solidFill>
                  <a:schemeClr val="tx1"/>
                </a:solidFill>
                <a:latin typeface="Tahoma" pitchFamily="34" charset="0"/>
                <a:ea typeface="Tahoma" pitchFamily="34" charset="0"/>
                <a:cs typeface="Tahoma" pitchFamily="34" charset="0"/>
              </a:rPr>
              <a:t>Create Product Page , We need WooCommerce </a:t>
            </a:r>
            <a:r>
              <a:rPr lang="en-US" b="1" dirty="0" smtClean="0">
                <a:solidFill>
                  <a:schemeClr val="tx1"/>
                </a:solidFill>
                <a:latin typeface="Tahoma" pitchFamily="34" charset="0"/>
                <a:ea typeface="Tahoma" pitchFamily="34" charset="0"/>
                <a:cs typeface="Tahoma" pitchFamily="34" charset="0"/>
              </a:rPr>
              <a:t>Plugin ( Set up E-Commerce) </a:t>
            </a:r>
            <a:r>
              <a:rPr lang="en-US" b="1" dirty="0" smtClean="0">
                <a:solidFill>
                  <a:schemeClr val="tx1"/>
                </a:solidFill>
              </a:rPr>
              <a:t>&amp; </a:t>
            </a:r>
            <a:r>
              <a:rPr lang="en-US" b="1" dirty="0">
                <a:solidFill>
                  <a:schemeClr val="tx1"/>
                </a:solidFill>
                <a:latin typeface="Tahoma" pitchFamily="34" charset="0"/>
                <a:ea typeface="Tahoma" pitchFamily="34" charset="0"/>
                <a:cs typeface="Tahoma" pitchFamily="34" charset="0"/>
              </a:rPr>
              <a:t>UPI QR Code Payment </a:t>
            </a:r>
            <a:r>
              <a:rPr lang="en-US" b="1" dirty="0" smtClean="0">
                <a:solidFill>
                  <a:schemeClr val="tx1"/>
                </a:solidFill>
                <a:latin typeface="Tahoma" pitchFamily="34" charset="0"/>
                <a:ea typeface="Tahoma" pitchFamily="34" charset="0"/>
                <a:cs typeface="Tahoma" pitchFamily="34" charset="0"/>
              </a:rPr>
              <a:t>Gateway &amp; </a:t>
            </a:r>
            <a:r>
              <a:rPr lang="en-US" b="1" dirty="0">
                <a:solidFill>
                  <a:schemeClr val="tx1"/>
                </a:solidFill>
                <a:latin typeface="Tahoma" pitchFamily="34" charset="0"/>
                <a:ea typeface="Tahoma" pitchFamily="34" charset="0"/>
                <a:cs typeface="Tahoma" pitchFamily="34" charset="0"/>
              </a:rPr>
              <a:t>Razorpay for </a:t>
            </a:r>
            <a:r>
              <a:rPr lang="en-US" b="1" dirty="0" smtClean="0">
                <a:solidFill>
                  <a:schemeClr val="tx1"/>
                </a:solidFill>
                <a:latin typeface="Tahoma" pitchFamily="34" charset="0"/>
                <a:ea typeface="Tahoma" pitchFamily="34" charset="0"/>
                <a:cs typeface="Tahoma" pitchFamily="34" charset="0"/>
              </a:rPr>
              <a:t>WooCommerce (For Payment Integration)</a:t>
            </a:r>
            <a:endParaRPr lang="en-US" b="1" dirty="0">
              <a:solidFill>
                <a:schemeClr val="tx1"/>
              </a:solidFill>
              <a:latin typeface="Tahoma" pitchFamily="34" charset="0"/>
              <a:ea typeface="Tahoma" pitchFamily="34" charset="0"/>
              <a:cs typeface="Tahoma" pitchFamily="34" charset="0"/>
            </a:endParaRPr>
          </a:p>
          <a:p>
            <a:pPr algn="ctr"/>
            <a:endParaRPr lang="en-US" b="1" dirty="0">
              <a:solidFill>
                <a:schemeClr val="tx1"/>
              </a:solidFill>
              <a:latin typeface="Tahoma" pitchFamily="34" charset="0"/>
              <a:ea typeface="Tahoma" pitchFamily="34" charset="0"/>
              <a:cs typeface="Tahoma" pitchFamily="34" charset="0"/>
            </a:endParaRPr>
          </a:p>
          <a:p>
            <a:pPr algn="ctr"/>
            <a:endParaRPr lang="en-IN" b="1" dirty="0" err="1" smtClean="0">
              <a:solidFill>
                <a:schemeClr val="tx1"/>
              </a:solidFill>
            </a:endParaRPr>
          </a:p>
        </p:txBody>
      </p:sp>
      <p:sp>
        <p:nvSpPr>
          <p:cNvPr id="4" name="Rectangle 3"/>
          <p:cNvSpPr/>
          <p:nvPr/>
        </p:nvSpPr>
        <p:spPr>
          <a:xfrm>
            <a:off x="623455" y="2743200"/>
            <a:ext cx="7841672" cy="325581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fontAlgn="base"/>
            <a:r>
              <a:rPr lang="en-US" dirty="0" smtClean="0">
                <a:solidFill>
                  <a:schemeClr val="tx1"/>
                </a:solidFill>
                <a:latin typeface="Tahoma" pitchFamily="34" charset="0"/>
                <a:ea typeface="Tahoma" pitchFamily="34" charset="0"/>
                <a:cs typeface="Tahoma" pitchFamily="34" charset="0"/>
              </a:rPr>
              <a:t>From your WordPress dashboard, go to “</a:t>
            </a:r>
            <a:r>
              <a:rPr lang="en-US" b="1" dirty="0" smtClean="0">
                <a:solidFill>
                  <a:schemeClr val="tx1"/>
                </a:solidFill>
                <a:latin typeface="Tahoma" pitchFamily="34" charset="0"/>
                <a:ea typeface="Tahoma" pitchFamily="34" charset="0"/>
                <a:cs typeface="Tahoma" pitchFamily="34" charset="0"/>
              </a:rPr>
              <a:t>Plugins</a:t>
            </a:r>
            <a:r>
              <a:rPr lang="en-US" dirty="0" smtClean="0">
                <a:solidFill>
                  <a:schemeClr val="tx1"/>
                </a:solidFill>
                <a:latin typeface="Tahoma" pitchFamily="34" charset="0"/>
                <a:ea typeface="Tahoma" pitchFamily="34" charset="0"/>
                <a:cs typeface="Tahoma" pitchFamily="34" charset="0"/>
              </a:rPr>
              <a:t>”, then “</a:t>
            </a:r>
            <a:r>
              <a:rPr lang="en-US" b="1" dirty="0" smtClean="0">
                <a:solidFill>
                  <a:schemeClr val="tx1"/>
                </a:solidFill>
                <a:latin typeface="Tahoma" pitchFamily="34" charset="0"/>
                <a:ea typeface="Tahoma" pitchFamily="34" charset="0"/>
                <a:cs typeface="Tahoma" pitchFamily="34" charset="0"/>
              </a:rPr>
              <a:t>Add New</a:t>
            </a:r>
            <a:r>
              <a:rPr lang="en-US" dirty="0" smtClean="0">
                <a:solidFill>
                  <a:schemeClr val="tx1"/>
                </a:solidFill>
                <a:latin typeface="Tahoma" pitchFamily="34" charset="0"/>
                <a:ea typeface="Tahoma" pitchFamily="34" charset="0"/>
                <a:cs typeface="Tahoma" pitchFamily="34" charset="0"/>
              </a:rPr>
              <a:t>”. </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Search for “</a:t>
            </a:r>
            <a:r>
              <a:rPr lang="en-US" b="1" dirty="0">
                <a:solidFill>
                  <a:schemeClr val="tx1"/>
                </a:solidFill>
                <a:latin typeface="Tahoma" pitchFamily="34" charset="0"/>
                <a:ea typeface="Tahoma" pitchFamily="34" charset="0"/>
                <a:cs typeface="Tahoma" pitchFamily="34" charset="0"/>
              </a:rPr>
              <a:t>WooCommerce</a:t>
            </a:r>
            <a:r>
              <a:rPr lang="en-US" dirty="0">
                <a:solidFill>
                  <a:schemeClr val="tx1"/>
                </a:solidFill>
                <a:latin typeface="Tahoma" pitchFamily="34" charset="0"/>
                <a:ea typeface="Tahoma" pitchFamily="34" charset="0"/>
                <a:cs typeface="Tahoma" pitchFamily="34" charset="0"/>
              </a:rPr>
              <a:t>”. It should pop up as one of the first options. Select “</a:t>
            </a:r>
            <a:r>
              <a:rPr lang="en-US" b="1" dirty="0">
                <a:solidFill>
                  <a:schemeClr val="tx1"/>
                </a:solidFill>
                <a:latin typeface="Tahoma" pitchFamily="34" charset="0"/>
                <a:ea typeface="Tahoma" pitchFamily="34" charset="0"/>
                <a:cs typeface="Tahoma" pitchFamily="34" charset="0"/>
              </a:rPr>
              <a:t>Install</a:t>
            </a:r>
            <a:r>
              <a:rPr lang="en-US" dirty="0">
                <a:solidFill>
                  <a:schemeClr val="tx1"/>
                </a:solidFill>
                <a:latin typeface="Tahoma" pitchFamily="34" charset="0"/>
                <a:ea typeface="Tahoma" pitchFamily="34" charset="0"/>
                <a:cs typeface="Tahoma" pitchFamily="34" charset="0"/>
              </a:rPr>
              <a:t>”. Once it’s installed, select “</a:t>
            </a:r>
            <a:r>
              <a:rPr lang="en-US" b="1" dirty="0">
                <a:solidFill>
                  <a:schemeClr val="tx1"/>
                </a:solidFill>
                <a:latin typeface="Tahoma" pitchFamily="34" charset="0"/>
                <a:ea typeface="Tahoma" pitchFamily="34" charset="0"/>
                <a:cs typeface="Tahoma" pitchFamily="34" charset="0"/>
              </a:rPr>
              <a:t>Activate</a:t>
            </a:r>
            <a:r>
              <a:rPr lang="en-US" dirty="0">
                <a:solidFill>
                  <a:schemeClr val="tx1"/>
                </a:solidFill>
                <a:latin typeface="Tahoma" pitchFamily="34" charset="0"/>
                <a:ea typeface="Tahoma" pitchFamily="34" charset="0"/>
                <a:cs typeface="Tahoma" pitchFamily="34" charset="0"/>
              </a:rPr>
              <a:t>”. </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You will be asked to fill out some information about your shop and location. This information is vital for making sure you can sell and ship things properly. WooCommerce clearly walks you through all the things you need to include in order to eliminate the guesswork later. </a:t>
            </a:r>
          </a:p>
        </p:txBody>
      </p:sp>
    </p:spTree>
    <p:extLst>
      <p:ext uri="{BB962C8B-B14F-4D97-AF65-F5344CB8AC3E}">
        <p14:creationId xmlns:p14="http://schemas.microsoft.com/office/powerpoint/2010/main" val="3776118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5236" y="821531"/>
            <a:ext cx="7356764" cy="3584214"/>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61987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4293" y="609600"/>
            <a:ext cx="7190508" cy="554182"/>
          </a:xfrm>
          <a:prstGeom prst="rect">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WooCommerce  Settings</a:t>
            </a:r>
            <a:endParaRPr lang="en-IN" sz="2400" b="1" dirty="0" err="1" smtClean="0">
              <a:solidFill>
                <a:schemeClr val="tx1"/>
              </a:solidFill>
            </a:endParaRPr>
          </a:p>
        </p:txBody>
      </p:sp>
      <p:sp>
        <p:nvSpPr>
          <p:cNvPr id="3" name="Rectangle 2"/>
          <p:cNvSpPr/>
          <p:nvPr/>
        </p:nvSpPr>
        <p:spPr>
          <a:xfrm>
            <a:off x="2590800" y="1343891"/>
            <a:ext cx="4073236" cy="595745"/>
          </a:xfrm>
          <a:prstGeom prst="rect">
            <a:avLst/>
          </a:prstGeom>
          <a:solidFill>
            <a:schemeClr val="tx1">
              <a:lumMod val="50000"/>
              <a:lumOff val="5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General Settings</a:t>
            </a:r>
            <a:endParaRPr lang="en-IN" b="1" dirty="0" err="1">
              <a:solidFill>
                <a:schemeClr val="tx1"/>
              </a:solidFill>
            </a:endParaRPr>
          </a:p>
        </p:txBody>
      </p:sp>
      <p:sp>
        <p:nvSpPr>
          <p:cNvPr id="4" name="Rectangle 3"/>
          <p:cNvSpPr/>
          <p:nvPr/>
        </p:nvSpPr>
        <p:spPr>
          <a:xfrm>
            <a:off x="665018" y="2161311"/>
            <a:ext cx="7661565" cy="3879271"/>
          </a:xfrm>
          <a:prstGeom prst="rect">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Find and edit the general settings at</a:t>
            </a:r>
            <a:r>
              <a:rPr lang="en-US" sz="2000" b="1" dirty="0" smtClean="0">
                <a:solidFill>
                  <a:schemeClr val="tx1"/>
                </a:solidFill>
              </a:rPr>
              <a:t>:</a:t>
            </a:r>
            <a:r>
              <a:rPr lang="en-US" sz="2000" b="1" dirty="0">
                <a:solidFill>
                  <a:schemeClr val="tx1"/>
                </a:solidFill>
              </a:rPr>
              <a:t> WooCommerce &gt; Settings &gt; </a:t>
            </a:r>
            <a:r>
              <a:rPr lang="en-US" sz="2000" b="1" dirty="0" smtClean="0">
                <a:solidFill>
                  <a:schemeClr val="tx1"/>
                </a:solidFill>
              </a:rPr>
              <a:t>General</a:t>
            </a:r>
          </a:p>
          <a:p>
            <a:pPr algn="ctr"/>
            <a:endParaRPr lang="en-US" sz="2400" b="1" dirty="0" smtClean="0">
              <a:solidFill>
                <a:schemeClr val="tx1"/>
              </a:solidFill>
            </a:endParaRPr>
          </a:p>
          <a:p>
            <a:r>
              <a:rPr lang="en-US" b="1" dirty="0">
                <a:solidFill>
                  <a:schemeClr val="tx1"/>
                </a:solidFill>
              </a:rPr>
              <a:t>The general settings sections include:</a:t>
            </a:r>
          </a:p>
          <a:p>
            <a:pPr marL="285750" indent="-285750">
              <a:buFont typeface="Arial" pitchFamily="34" charset="0"/>
              <a:buChar char="•"/>
            </a:pPr>
            <a:r>
              <a:rPr lang="en-US" b="1" dirty="0">
                <a:solidFill>
                  <a:schemeClr val="tx1"/>
                </a:solidFill>
              </a:rPr>
              <a:t>Store Address</a:t>
            </a:r>
          </a:p>
          <a:p>
            <a:pPr marL="285750" indent="-285750">
              <a:buFont typeface="Arial" pitchFamily="34" charset="0"/>
              <a:buChar char="•"/>
            </a:pPr>
            <a:r>
              <a:rPr lang="en-US" b="1" dirty="0">
                <a:solidFill>
                  <a:schemeClr val="tx1"/>
                </a:solidFill>
              </a:rPr>
              <a:t>General Options</a:t>
            </a:r>
          </a:p>
          <a:p>
            <a:pPr marL="285750" indent="-285750">
              <a:buFont typeface="Arial" pitchFamily="34" charset="0"/>
              <a:buChar char="•"/>
            </a:pPr>
            <a:r>
              <a:rPr lang="en-US" b="1" dirty="0">
                <a:solidFill>
                  <a:schemeClr val="tx1"/>
                </a:solidFill>
              </a:rPr>
              <a:t>Currency </a:t>
            </a:r>
            <a:r>
              <a:rPr lang="en-US" b="1" dirty="0" smtClean="0">
                <a:solidFill>
                  <a:schemeClr val="tx1"/>
                </a:solidFill>
              </a:rPr>
              <a:t>Options</a:t>
            </a:r>
          </a:p>
          <a:p>
            <a:endParaRPr lang="en-US" b="1" dirty="0">
              <a:solidFill>
                <a:schemeClr val="tx1"/>
              </a:solidFill>
            </a:endParaRPr>
          </a:p>
          <a:p>
            <a:r>
              <a:rPr lang="en-US" sz="2400" b="1" u="sng" dirty="0">
                <a:solidFill>
                  <a:schemeClr val="tx1"/>
                </a:solidFill>
              </a:rPr>
              <a:t>Store </a:t>
            </a:r>
            <a:r>
              <a:rPr lang="en-US" sz="2400" b="1" u="sng" dirty="0" smtClean="0">
                <a:solidFill>
                  <a:schemeClr val="tx1"/>
                </a:solidFill>
              </a:rPr>
              <a:t>Address</a:t>
            </a:r>
            <a:br>
              <a:rPr lang="en-US" sz="2400" b="1" u="sng" dirty="0" smtClean="0">
                <a:solidFill>
                  <a:schemeClr val="tx1"/>
                </a:solidFill>
              </a:rPr>
            </a:br>
            <a:r>
              <a:rPr lang="en-US" b="1" dirty="0">
                <a:solidFill>
                  <a:schemeClr val="tx1"/>
                </a:solidFill>
              </a:rPr>
              <a:t>Here you define your shop’s address, where you are based as a seller. Many tax and shipping configurations use this address for determining rates.</a:t>
            </a:r>
          </a:p>
          <a:p>
            <a:pPr algn="ctr"/>
            <a:endParaRPr lang="en-US" b="1" dirty="0">
              <a:solidFill>
                <a:schemeClr val="tx1"/>
              </a:solidFill>
            </a:endParaRPr>
          </a:p>
          <a:p>
            <a:pPr algn="ctr"/>
            <a:endParaRPr lang="en-IN" sz="2400" b="1" dirty="0" err="1">
              <a:solidFill>
                <a:schemeClr val="tx1"/>
              </a:solidFill>
            </a:endParaRPr>
          </a:p>
        </p:txBody>
      </p:sp>
    </p:spTree>
    <p:extLst>
      <p:ext uri="{BB962C8B-B14F-4D97-AF65-F5344CB8AC3E}">
        <p14:creationId xmlns:p14="http://schemas.microsoft.com/office/powerpoint/2010/main" val="2721681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4290" y="429491"/>
            <a:ext cx="7412183" cy="581891"/>
          </a:xfrm>
          <a:prstGeom prst="rect">
            <a:avLst/>
          </a:prstGeom>
          <a:solidFill>
            <a:schemeClr val="accent4">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u="sng" dirty="0" smtClean="0">
                <a:solidFill>
                  <a:schemeClr val="tx1"/>
                </a:solidFill>
              </a:rPr>
              <a:t>General Options</a:t>
            </a:r>
            <a:endParaRPr lang="en-IN" sz="2000" b="1" u="sng" dirty="0" err="1">
              <a:solidFill>
                <a:schemeClr val="tx1"/>
              </a:solidFill>
            </a:endParaRPr>
          </a:p>
        </p:txBody>
      </p:sp>
      <p:sp>
        <p:nvSpPr>
          <p:cNvPr id="3" name="Rectangle 2"/>
          <p:cNvSpPr/>
          <p:nvPr/>
        </p:nvSpPr>
        <p:spPr>
          <a:xfrm>
            <a:off x="748145" y="1191491"/>
            <a:ext cx="7412182" cy="322811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637309" y="4516582"/>
            <a:ext cx="7744691" cy="15794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Selling Location(s) –</a:t>
            </a:r>
            <a:r>
              <a:rPr lang="en-US" dirty="0"/>
              <a:t> </a:t>
            </a:r>
            <a:r>
              <a:rPr lang="en-US" dirty="0">
                <a:solidFill>
                  <a:schemeClr val="tx1"/>
                </a:solidFill>
                <a:latin typeface="Tahoma" pitchFamily="34" charset="0"/>
                <a:ea typeface="Tahoma" pitchFamily="34" charset="0"/>
                <a:cs typeface="Tahoma" pitchFamily="34" charset="0"/>
              </a:rPr>
              <a:t>choose to sell to all countries or to specific countries. You can choose multiple specific countries / regions</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b="1" dirty="0">
                <a:solidFill>
                  <a:schemeClr val="tx1"/>
                </a:solidFill>
                <a:latin typeface="Tahoma" pitchFamily="34" charset="0"/>
                <a:ea typeface="Tahoma" pitchFamily="34" charset="0"/>
                <a:cs typeface="Tahoma" pitchFamily="34" charset="0"/>
              </a:rPr>
              <a:t>Shipping Location(s) – </a:t>
            </a:r>
            <a:r>
              <a:rPr lang="en-US" dirty="0">
                <a:solidFill>
                  <a:schemeClr val="tx1"/>
                </a:solidFill>
                <a:latin typeface="Tahoma" pitchFamily="34" charset="0"/>
                <a:ea typeface="Tahoma" pitchFamily="34" charset="0"/>
                <a:cs typeface="Tahoma" pitchFamily="34" charset="0"/>
              </a:rPr>
              <a:t>choose to ship to only those countries you sell to or a subset of countries. You can also disable shipping and all shipping-related functionality.</a:t>
            </a:r>
          </a:p>
        </p:txBody>
      </p:sp>
    </p:spTree>
    <p:extLst>
      <p:ext uri="{BB962C8B-B14F-4D97-AF65-F5344CB8AC3E}">
        <p14:creationId xmlns:p14="http://schemas.microsoft.com/office/powerpoint/2010/main" val="4235501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382" y="720436"/>
            <a:ext cx="8451274" cy="5763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Default Customer Location</a:t>
            </a:r>
            <a:r>
              <a:rPr lang="en-US" dirty="0"/>
              <a:t> </a:t>
            </a:r>
            <a:r>
              <a:rPr lang="en-US" dirty="0">
                <a:solidFill>
                  <a:schemeClr val="tx1"/>
                </a:solidFill>
                <a:latin typeface="Tahoma" pitchFamily="34" charset="0"/>
                <a:ea typeface="Tahoma" pitchFamily="34" charset="0"/>
                <a:cs typeface="Tahoma" pitchFamily="34" charset="0"/>
              </a:rPr>
              <a:t>– Select the assumed location of site visitors, for use before they input any address information at checkout, in order to calculate default tax and shipping rates. The options for default customer location are:</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Shop base address</a:t>
            </a:r>
            <a:r>
              <a:rPr lang="en-US" dirty="0"/>
              <a:t> </a:t>
            </a:r>
            <a:r>
              <a:rPr lang="en-US" dirty="0">
                <a:solidFill>
                  <a:schemeClr val="tx1"/>
                </a:solidFill>
                <a:latin typeface="Tahoma" pitchFamily="34" charset="0"/>
                <a:ea typeface="Tahoma" pitchFamily="34" charset="0"/>
                <a:cs typeface="Tahoma" pitchFamily="34" charset="0"/>
              </a:rPr>
              <a:t>– tells the system to assume customers are in the same location as your shop.</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No address</a:t>
            </a:r>
            <a:r>
              <a:rPr lang="en-US" dirty="0"/>
              <a:t> </a:t>
            </a:r>
            <a:r>
              <a:rPr lang="en-US" dirty="0">
                <a:solidFill>
                  <a:schemeClr val="tx1"/>
                </a:solidFill>
                <a:latin typeface="Tahoma" pitchFamily="34" charset="0"/>
                <a:ea typeface="Tahoma" pitchFamily="34" charset="0"/>
                <a:cs typeface="Tahoma" pitchFamily="34" charset="0"/>
              </a:rPr>
              <a:t>– means that taxes and shipping aren’t calculated until a customer enters their address.</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Geolocate address</a:t>
            </a:r>
            <a:r>
              <a:rPr lang="en-US" dirty="0"/>
              <a:t> </a:t>
            </a:r>
            <a:r>
              <a:rPr lang="en-US" dirty="0">
                <a:solidFill>
                  <a:schemeClr val="tx1"/>
                </a:solidFill>
                <a:latin typeface="Tahoma" pitchFamily="34" charset="0"/>
                <a:ea typeface="Tahoma" pitchFamily="34" charset="0"/>
                <a:cs typeface="Tahoma" pitchFamily="34" charset="0"/>
              </a:rPr>
              <a:t>– verifies the customer’s current location and calculates taxes and shipping accordingly. Uses the</a:t>
            </a:r>
            <a:r>
              <a:rPr lang="en-US" dirty="0" smtClean="0"/>
              <a:t> </a:t>
            </a:r>
            <a:r>
              <a:rPr lang="en-US" b="1" dirty="0">
                <a:solidFill>
                  <a:schemeClr val="tx1"/>
                </a:solidFill>
                <a:latin typeface="Tahoma" pitchFamily="34" charset="0"/>
                <a:ea typeface="Tahoma" pitchFamily="34" charset="0"/>
                <a:cs typeface="Tahoma" pitchFamily="34" charset="0"/>
              </a:rPr>
              <a:t>Maxmind Geolocation Integration.</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Geolocate with page caching support</a:t>
            </a:r>
            <a:r>
              <a:rPr lang="en-US" dirty="0"/>
              <a:t> </a:t>
            </a:r>
            <a:r>
              <a:rPr lang="en-US" dirty="0">
                <a:solidFill>
                  <a:schemeClr val="tx1"/>
                </a:solidFill>
                <a:latin typeface="Tahoma" pitchFamily="34" charset="0"/>
                <a:ea typeface="Tahoma" pitchFamily="34" charset="0"/>
                <a:cs typeface="Tahoma" pitchFamily="34" charset="0"/>
              </a:rPr>
              <a:t>– is the same as above, but does the geolocation via Ajax. You may notice your website URLs have a ?v=</a:t>
            </a:r>
            <a:r>
              <a:rPr lang="en-US" dirty="0" err="1">
                <a:solidFill>
                  <a:schemeClr val="tx1"/>
                </a:solidFill>
                <a:latin typeface="Tahoma" pitchFamily="34" charset="0"/>
                <a:ea typeface="Tahoma" pitchFamily="34" charset="0"/>
                <a:cs typeface="Tahoma" pitchFamily="34" charset="0"/>
              </a:rPr>
              <a:t>xxxxx</a:t>
            </a:r>
            <a:r>
              <a:rPr lang="en-US" dirty="0">
                <a:solidFill>
                  <a:schemeClr val="tx1"/>
                </a:solidFill>
                <a:latin typeface="Tahoma" pitchFamily="34" charset="0"/>
                <a:ea typeface="Tahoma" pitchFamily="34" charset="0"/>
                <a:cs typeface="Tahoma" pitchFamily="34" charset="0"/>
              </a:rPr>
              <a:t> appended to them when this option is selected. This is normal to prevent static caching of prices.</a:t>
            </a:r>
          </a:p>
          <a:p>
            <a:r>
              <a:rPr lang="en-US" b="1" dirty="0">
                <a:solidFill>
                  <a:schemeClr val="tx1"/>
                </a:solidFill>
                <a:latin typeface="Tahoma" pitchFamily="34" charset="0"/>
                <a:ea typeface="Tahoma" pitchFamily="34" charset="0"/>
                <a:cs typeface="Tahoma" pitchFamily="34" charset="0"/>
              </a:rPr>
              <a:t>Enable Taxes </a:t>
            </a:r>
            <a:r>
              <a:rPr lang="en-US" dirty="0">
                <a:solidFill>
                  <a:schemeClr val="tx1"/>
                </a:solidFill>
                <a:latin typeface="Tahoma" pitchFamily="34" charset="0"/>
                <a:ea typeface="Tahoma" pitchFamily="34" charset="0"/>
                <a:cs typeface="Tahoma" pitchFamily="34" charset="0"/>
              </a:rPr>
              <a:t>– enable or disable taxes on your store. Disabling taxes hides the tax settings page.</a:t>
            </a:r>
          </a:p>
          <a:p>
            <a:pPr algn="ctr"/>
            <a:endParaRPr lang="en-IN" b="1" dirty="0" err="1" smtClean="0">
              <a:solidFill>
                <a:schemeClr val="tx1"/>
              </a:solidFill>
            </a:endParaRPr>
          </a:p>
        </p:txBody>
      </p:sp>
    </p:spTree>
    <p:extLst>
      <p:ext uri="{BB962C8B-B14F-4D97-AF65-F5344CB8AC3E}">
        <p14:creationId xmlns:p14="http://schemas.microsoft.com/office/powerpoint/2010/main" val="1590273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3455" y="623455"/>
            <a:ext cx="7578436" cy="34913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Enable coupons</a:t>
            </a:r>
            <a:r>
              <a:rPr lang="en-US" dirty="0"/>
              <a:t> </a:t>
            </a:r>
            <a:r>
              <a:rPr lang="en-US" dirty="0">
                <a:solidFill>
                  <a:schemeClr val="tx1"/>
                </a:solidFill>
                <a:latin typeface="Tahoma" pitchFamily="34" charset="0"/>
                <a:ea typeface="Tahoma" pitchFamily="34" charset="0"/>
                <a:cs typeface="Tahoma" pitchFamily="34" charset="0"/>
              </a:rPr>
              <a:t>– enable or disable coupons in your store. Coupons are applied from the admin edit order screen (for unpaid orders), cart, and checkout pages.</a:t>
            </a:r>
          </a:p>
          <a:p>
            <a:pPr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Enable the use of coupon codes </a:t>
            </a:r>
            <a:r>
              <a:rPr lang="en-US" dirty="0">
                <a:solidFill>
                  <a:schemeClr val="tx1"/>
                </a:solidFill>
                <a:latin typeface="Tahoma" pitchFamily="34" charset="0"/>
                <a:ea typeface="Tahoma" pitchFamily="34" charset="0"/>
                <a:cs typeface="Tahoma" pitchFamily="34" charset="0"/>
              </a:rPr>
              <a:t>– select to enable the use of coupons in your store. When coupons are enabled you’ll see the below option about how discounts should be calculated</a:t>
            </a:r>
            <a:r>
              <a:rPr lang="en-US" dirty="0" smtClean="0">
                <a:solidFill>
                  <a:schemeClr val="tx1"/>
                </a:solidFill>
                <a:latin typeface="Tahoma" pitchFamily="34" charset="0"/>
                <a:ea typeface="Tahoma" pitchFamily="34" charset="0"/>
                <a:cs typeface="Tahoma" pitchFamily="34" charset="0"/>
              </a:rPr>
              <a:t>.</a:t>
            </a:r>
          </a:p>
          <a:p>
            <a:pPr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Calculate coupon discounts sequentially </a:t>
            </a:r>
            <a:r>
              <a:rPr lang="en-US" dirty="0">
                <a:solidFill>
                  <a:schemeClr val="tx1"/>
                </a:solidFill>
                <a:latin typeface="Tahoma" pitchFamily="34" charset="0"/>
                <a:ea typeface="Tahoma" pitchFamily="34" charset="0"/>
                <a:cs typeface="Tahoma" pitchFamily="34" charset="0"/>
              </a:rPr>
              <a:t>– changes the coupon calculation logic to apply coupons in sequence on top of one another, rather than basing them on the original product prices.</a:t>
            </a:r>
          </a:p>
          <a:p>
            <a:endParaRPr lang="en-US"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9185815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728" y="637309"/>
            <a:ext cx="7398328" cy="928253"/>
          </a:xfrm>
          <a:prstGeom prst="rect">
            <a:avLst/>
          </a:prstGeom>
          <a:solidFill>
            <a:schemeClr val="accent4">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u="sng" dirty="0" smtClean="0">
                <a:solidFill>
                  <a:srgbClr val="00B050"/>
                </a:solidFill>
              </a:rPr>
              <a:t>Currency Options</a:t>
            </a:r>
          </a:p>
          <a:p>
            <a:r>
              <a:rPr lang="en-US" b="1" dirty="0">
                <a:solidFill>
                  <a:schemeClr val="tx1"/>
                </a:solidFill>
              </a:rPr>
              <a:t>Currency options determine how prices are displayed in your store for customers.</a:t>
            </a:r>
            <a:endParaRPr lang="en-IN" b="1" dirty="0" err="1">
              <a:solidFill>
                <a:schemeClr val="tx1"/>
              </a:solidFill>
            </a:endParaRPr>
          </a:p>
        </p:txBody>
      </p:sp>
      <p:sp>
        <p:nvSpPr>
          <p:cNvPr id="3" name="Rectangle 2"/>
          <p:cNvSpPr/>
          <p:nvPr/>
        </p:nvSpPr>
        <p:spPr>
          <a:xfrm>
            <a:off x="706582" y="1828800"/>
            <a:ext cx="7370618" cy="270163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720436" y="4793673"/>
            <a:ext cx="7675419" cy="1357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Currency – </a:t>
            </a:r>
            <a:r>
              <a:rPr lang="en-US" dirty="0">
                <a:solidFill>
                  <a:schemeClr val="tx1"/>
                </a:solidFill>
                <a:latin typeface="Tahoma" pitchFamily="34" charset="0"/>
                <a:ea typeface="Tahoma" pitchFamily="34" charset="0"/>
                <a:cs typeface="Tahoma" pitchFamily="34" charset="0"/>
              </a:rPr>
              <a:t>choose the default currency for the store. Only one may be selected.</a:t>
            </a:r>
          </a:p>
          <a:p>
            <a:r>
              <a:rPr lang="en-US" b="1" dirty="0">
                <a:solidFill>
                  <a:schemeClr val="tx1"/>
                </a:solidFill>
                <a:latin typeface="Tahoma" pitchFamily="34" charset="0"/>
                <a:ea typeface="Tahoma" pitchFamily="34" charset="0"/>
                <a:cs typeface="Tahoma" pitchFamily="34" charset="0"/>
              </a:rPr>
              <a:t>Currency Position –</a:t>
            </a:r>
            <a:r>
              <a:rPr lang="en-US" dirty="0"/>
              <a:t> </a:t>
            </a:r>
            <a:r>
              <a:rPr lang="en-US" dirty="0">
                <a:solidFill>
                  <a:schemeClr val="tx1"/>
                </a:solidFill>
                <a:latin typeface="Tahoma" pitchFamily="34" charset="0"/>
                <a:ea typeface="Tahoma" pitchFamily="34" charset="0"/>
                <a:cs typeface="Tahoma" pitchFamily="34" charset="0"/>
              </a:rPr>
              <a:t>choose the default currency position for prices: Left, Right, Left/Right with space</a:t>
            </a:r>
          </a:p>
        </p:txBody>
      </p:sp>
      <p:sp>
        <p:nvSpPr>
          <p:cNvPr id="6" name="Rectangle 5"/>
          <p:cNvSpPr/>
          <p:nvPr/>
        </p:nvSpPr>
        <p:spPr>
          <a:xfrm>
            <a:off x="263236" y="249381"/>
            <a:ext cx="8049491" cy="105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280360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6582" y="554181"/>
            <a:ext cx="7744691" cy="2286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Thousand Separator – </a:t>
            </a:r>
            <a:r>
              <a:rPr lang="en-US" dirty="0">
                <a:solidFill>
                  <a:schemeClr val="tx1"/>
                </a:solidFill>
                <a:latin typeface="Tahoma" pitchFamily="34" charset="0"/>
                <a:ea typeface="Tahoma" pitchFamily="34" charset="0"/>
                <a:cs typeface="Tahoma" pitchFamily="34" charset="0"/>
              </a:rPr>
              <a:t>choose the symbol to use for the thousand separator: 1,000 or 1.000</a:t>
            </a:r>
          </a:p>
          <a:p>
            <a:r>
              <a:rPr lang="en-US" b="1" dirty="0">
                <a:solidFill>
                  <a:schemeClr val="tx1"/>
                </a:solidFill>
                <a:latin typeface="Tahoma" pitchFamily="34" charset="0"/>
                <a:ea typeface="Tahoma" pitchFamily="34" charset="0"/>
                <a:cs typeface="Tahoma" pitchFamily="34" charset="0"/>
              </a:rPr>
              <a:t>Decimal Separator</a:t>
            </a:r>
            <a:r>
              <a:rPr lang="en-US" dirty="0"/>
              <a:t> </a:t>
            </a:r>
            <a:r>
              <a:rPr lang="en-US" b="1" dirty="0">
                <a:solidFill>
                  <a:schemeClr val="tx1"/>
                </a:solidFill>
                <a:latin typeface="Tahoma" pitchFamily="34" charset="0"/>
                <a:ea typeface="Tahoma" pitchFamily="34" charset="0"/>
                <a:cs typeface="Tahoma" pitchFamily="34" charset="0"/>
              </a:rPr>
              <a:t>– </a:t>
            </a:r>
            <a:r>
              <a:rPr lang="en-US" dirty="0">
                <a:solidFill>
                  <a:schemeClr val="tx1"/>
                </a:solidFill>
                <a:latin typeface="Tahoma" pitchFamily="34" charset="0"/>
                <a:ea typeface="Tahoma" pitchFamily="34" charset="0"/>
                <a:cs typeface="Tahoma" pitchFamily="34" charset="0"/>
              </a:rPr>
              <a:t>choose the symbol to use for the decimal separator: 100.00 or 100,00</a:t>
            </a:r>
          </a:p>
          <a:p>
            <a:r>
              <a:rPr lang="en-US" b="1" dirty="0">
                <a:solidFill>
                  <a:schemeClr val="tx1"/>
                </a:solidFill>
                <a:latin typeface="Tahoma" pitchFamily="34" charset="0"/>
                <a:ea typeface="Tahoma" pitchFamily="34" charset="0"/>
                <a:cs typeface="Tahoma" pitchFamily="34" charset="0"/>
              </a:rPr>
              <a:t>Number of Decimals – </a:t>
            </a:r>
            <a:r>
              <a:rPr lang="en-US" dirty="0">
                <a:solidFill>
                  <a:schemeClr val="tx1"/>
                </a:solidFill>
                <a:latin typeface="Tahoma" pitchFamily="34" charset="0"/>
                <a:ea typeface="Tahoma" pitchFamily="34" charset="0"/>
                <a:cs typeface="Tahoma" pitchFamily="34" charset="0"/>
              </a:rPr>
              <a:t>choose how many numbers to display to the right of the decimal when displaying prices: 100.00 or 100</a:t>
            </a:r>
          </a:p>
          <a:p>
            <a:endParaRPr lang="en-US" dirty="0"/>
          </a:p>
          <a:p>
            <a:r>
              <a:rPr lang="en-US" dirty="0">
                <a:solidFill>
                  <a:schemeClr val="tx1"/>
                </a:solidFill>
                <a:latin typeface="Tahoma" pitchFamily="34" charset="0"/>
                <a:ea typeface="Tahoma" pitchFamily="34" charset="0"/>
                <a:cs typeface="Tahoma" pitchFamily="34" charset="0"/>
              </a:rPr>
              <a:t>Be sure to save any changes you make before leaving the settings page.</a:t>
            </a:r>
          </a:p>
        </p:txBody>
      </p:sp>
      <p:sp>
        <p:nvSpPr>
          <p:cNvPr id="3" name="Rectangle 2"/>
          <p:cNvSpPr/>
          <p:nvPr/>
        </p:nvSpPr>
        <p:spPr>
          <a:xfrm>
            <a:off x="2618509" y="2937163"/>
            <a:ext cx="4059382" cy="623454"/>
          </a:xfrm>
          <a:prstGeom prst="rect">
            <a:avLst/>
          </a:prstGeom>
          <a:solidFill>
            <a:schemeClr val="tx1">
              <a:lumMod val="50000"/>
              <a:lumOff val="5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Product Settings</a:t>
            </a:r>
            <a:endParaRPr lang="en-IN" b="1" dirty="0" err="1">
              <a:solidFill>
                <a:schemeClr val="tx1"/>
              </a:solidFill>
            </a:endParaRPr>
          </a:p>
        </p:txBody>
      </p:sp>
      <p:sp>
        <p:nvSpPr>
          <p:cNvPr id="5" name="Rectangle 4"/>
          <p:cNvSpPr/>
          <p:nvPr/>
        </p:nvSpPr>
        <p:spPr>
          <a:xfrm>
            <a:off x="706581" y="3768436"/>
            <a:ext cx="7467601" cy="2355273"/>
          </a:xfrm>
          <a:prstGeom prst="rect">
            <a:avLst/>
          </a:prstGeom>
          <a:solidFill>
            <a:schemeClr val="accent4">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Find and edit the products settings at: </a:t>
            </a:r>
            <a:r>
              <a:rPr lang="en-US" sz="2000" b="1" dirty="0">
                <a:solidFill>
                  <a:schemeClr val="tx1"/>
                </a:solidFill>
              </a:rPr>
              <a:t>WooCommerce &gt; Settings &gt; </a:t>
            </a:r>
            <a:r>
              <a:rPr lang="en-US" sz="2000" b="1" dirty="0" smtClean="0">
                <a:solidFill>
                  <a:schemeClr val="tx1"/>
                </a:solidFill>
              </a:rPr>
              <a:t>Products</a:t>
            </a:r>
          </a:p>
          <a:p>
            <a:pPr algn="ctr"/>
            <a:endParaRPr lang="en-US" sz="2000" b="1" dirty="0" smtClean="0">
              <a:solidFill>
                <a:schemeClr val="tx1"/>
              </a:solidFill>
            </a:endParaRPr>
          </a:p>
          <a:p>
            <a:r>
              <a:rPr lang="en-US" sz="2400" b="1" u="sng" dirty="0" smtClean="0">
                <a:solidFill>
                  <a:schemeClr val="tx1"/>
                </a:solidFill>
              </a:rPr>
              <a:t>General</a:t>
            </a:r>
          </a:p>
          <a:p>
            <a:r>
              <a:rPr lang="en-US" b="1" dirty="0">
                <a:solidFill>
                  <a:schemeClr val="tx1"/>
                </a:solidFill>
              </a:rPr>
              <a:t>In the General products settings section (WooCommerce &gt; Settings &gt; Products &gt; General) are settings for your Shop Page, Measurements units, and Reviews. </a:t>
            </a:r>
          </a:p>
          <a:p>
            <a:pPr algn="ctr"/>
            <a:endParaRPr lang="en-IN" b="1" dirty="0" err="1">
              <a:solidFill>
                <a:schemeClr val="tx1"/>
              </a:solidFill>
            </a:endParaRPr>
          </a:p>
        </p:txBody>
      </p:sp>
    </p:spTree>
    <p:extLst>
      <p:ext uri="{BB962C8B-B14F-4D97-AF65-F5344CB8AC3E}">
        <p14:creationId xmlns:p14="http://schemas.microsoft.com/office/powerpoint/2010/main" val="3252555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855" y="609600"/>
            <a:ext cx="7370617" cy="540327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570963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8145" y="457201"/>
            <a:ext cx="7453746" cy="5680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smtClean="0">
                <a:solidFill>
                  <a:schemeClr val="accent5">
                    <a:lumMod val="75000"/>
                  </a:schemeClr>
                </a:solidFill>
                <a:latin typeface="Tahoma" pitchFamily="34" charset="0"/>
                <a:ea typeface="Tahoma" pitchFamily="34" charset="0"/>
                <a:cs typeface="Tahoma" pitchFamily="34" charset="0"/>
              </a:rPr>
              <a:t>Create Shop</a:t>
            </a:r>
            <a:r>
              <a:rPr lang="en-US" b="1" smtClean="0">
                <a:solidFill>
                  <a:schemeClr val="tx1"/>
                </a:solidFill>
                <a:latin typeface="Tahoma" pitchFamily="34" charset="0"/>
                <a:ea typeface="Tahoma" pitchFamily="34" charset="0"/>
                <a:cs typeface="Tahoma" pitchFamily="34" charset="0"/>
              </a:rPr>
              <a:t> </a:t>
            </a:r>
            <a:r>
              <a:rPr lang="en-US" sz="2400" b="1" dirty="0">
                <a:solidFill>
                  <a:schemeClr val="accent5">
                    <a:lumMod val="75000"/>
                  </a:schemeClr>
                </a:solidFill>
                <a:latin typeface="Tahoma" pitchFamily="34" charset="0"/>
                <a:ea typeface="Tahoma" pitchFamily="34" charset="0"/>
                <a:cs typeface="Tahoma" pitchFamily="34" charset="0"/>
              </a:rPr>
              <a:t>Pages/Product </a:t>
            </a:r>
            <a:r>
              <a:rPr lang="en-US" sz="2400" b="1" dirty="0" smtClean="0">
                <a:solidFill>
                  <a:schemeClr val="accent5">
                    <a:lumMod val="75000"/>
                  </a:schemeClr>
                </a:solidFill>
                <a:latin typeface="Tahoma" pitchFamily="34" charset="0"/>
                <a:ea typeface="Tahoma" pitchFamily="34" charset="0"/>
                <a:cs typeface="Tahoma" pitchFamily="34" charset="0"/>
              </a:rPr>
              <a:t>Page</a:t>
            </a:r>
            <a:endParaRPr lang="en-US" sz="2400" b="1" dirty="0">
              <a:solidFill>
                <a:schemeClr val="accent5">
                  <a:lumMod val="75000"/>
                </a:schemeClr>
              </a:solidFill>
              <a:latin typeface="Tahoma" pitchFamily="34" charset="0"/>
              <a:ea typeface="Tahoma" pitchFamily="34" charset="0"/>
              <a:cs typeface="Tahoma" pitchFamily="34" charset="0"/>
            </a:endParaRPr>
          </a:p>
          <a:p>
            <a:endParaRPr lang="en-US" b="1" dirty="0" smtClean="0"/>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Shop Page – </a:t>
            </a:r>
            <a:r>
              <a:rPr lang="en-US" dirty="0">
                <a:solidFill>
                  <a:schemeClr val="tx1"/>
                </a:solidFill>
                <a:latin typeface="Tahoma" pitchFamily="34" charset="0"/>
                <a:ea typeface="Tahoma" pitchFamily="34" charset="0"/>
                <a:cs typeface="Tahoma" pitchFamily="34" charset="0"/>
              </a:rPr>
              <a:t>select what page you want to be the default shop page. It doesn’t need to be the page named “Shop” that WooCommerce installed, and can be left un-set if you use another method to display products. If no shop page is set, and a page named “Shop” exists, that page will be used as a product archive.</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Add to cart behavior – </a:t>
            </a:r>
            <a:r>
              <a:rPr lang="en-US" dirty="0">
                <a:solidFill>
                  <a:schemeClr val="tx1"/>
                </a:solidFill>
                <a:latin typeface="Tahoma" pitchFamily="34" charset="0"/>
                <a:ea typeface="Tahoma" pitchFamily="34" charset="0"/>
                <a:cs typeface="Tahoma" pitchFamily="34" charset="0"/>
              </a:rPr>
              <a:t>determines what happens after a customer clicks the</a:t>
            </a:r>
            <a:r>
              <a:rPr lang="en-US" dirty="0"/>
              <a:t> </a:t>
            </a:r>
            <a:r>
              <a:rPr lang="en-US" b="1" dirty="0">
                <a:solidFill>
                  <a:schemeClr val="tx1"/>
                </a:solidFill>
                <a:latin typeface="Tahoma" pitchFamily="34" charset="0"/>
                <a:ea typeface="Tahoma" pitchFamily="34" charset="0"/>
                <a:cs typeface="Tahoma" pitchFamily="34" charset="0"/>
              </a:rPr>
              <a:t>Add to Cart</a:t>
            </a:r>
            <a:r>
              <a:rPr lang="en-US" dirty="0"/>
              <a:t> </a:t>
            </a:r>
            <a:r>
              <a:rPr lang="en-US" dirty="0">
                <a:solidFill>
                  <a:schemeClr val="tx1"/>
                </a:solidFill>
                <a:latin typeface="Tahoma" pitchFamily="34" charset="0"/>
                <a:ea typeface="Tahoma" pitchFamily="34" charset="0"/>
                <a:cs typeface="Tahoma" pitchFamily="34" charset="0"/>
              </a:rPr>
              <a:t>button.</a:t>
            </a:r>
          </a:p>
          <a:p>
            <a:pPr marL="742950" lvl="1"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Redirect to cart page after successful addition – </a:t>
            </a:r>
            <a:r>
              <a:rPr lang="en-US" dirty="0">
                <a:solidFill>
                  <a:schemeClr val="tx1"/>
                </a:solidFill>
                <a:latin typeface="Tahoma" pitchFamily="34" charset="0"/>
                <a:ea typeface="Tahoma" pitchFamily="34" charset="0"/>
                <a:cs typeface="Tahoma" pitchFamily="34" charset="0"/>
              </a:rPr>
              <a:t>automatically takes the customer to the cart page upon adding a product.</a:t>
            </a:r>
          </a:p>
          <a:p>
            <a:pPr marL="742950" lvl="1"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Enable Ajax add to cart buttons on archives – </a:t>
            </a:r>
            <a:r>
              <a:rPr lang="en-US" dirty="0">
                <a:solidFill>
                  <a:schemeClr val="tx1"/>
                </a:solidFill>
                <a:latin typeface="Tahoma" pitchFamily="34" charset="0"/>
                <a:ea typeface="Tahoma" pitchFamily="34" charset="0"/>
                <a:cs typeface="Tahoma" pitchFamily="34" charset="0"/>
              </a:rPr>
              <a:t>using AJAX adds the item to the cart without reloading the page.</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Placeholder Image – </a:t>
            </a:r>
            <a:r>
              <a:rPr lang="en-US" dirty="0">
                <a:solidFill>
                  <a:schemeClr val="tx1"/>
                </a:solidFill>
                <a:latin typeface="Tahoma" pitchFamily="34" charset="0"/>
                <a:ea typeface="Tahoma" pitchFamily="34" charset="0"/>
                <a:cs typeface="Tahoma" pitchFamily="34" charset="0"/>
              </a:rPr>
              <a:t>enter the attachment ID or URL of an image to set as the default</a:t>
            </a:r>
            <a:r>
              <a:rPr lang="en-US" b="1" dirty="0">
                <a:solidFill>
                  <a:schemeClr val="tx1"/>
                </a:solidFill>
                <a:latin typeface="Tahoma" pitchFamily="34" charset="0"/>
                <a:ea typeface="Tahoma" pitchFamily="34" charset="0"/>
                <a:cs typeface="Tahoma" pitchFamily="34" charset="0"/>
              </a:rPr>
              <a:t> </a:t>
            </a:r>
            <a:r>
              <a:rPr lang="en-US" dirty="0">
                <a:solidFill>
                  <a:schemeClr val="tx1"/>
                </a:solidFill>
                <a:latin typeface="Tahoma" pitchFamily="34" charset="0"/>
                <a:ea typeface="Tahoma" pitchFamily="34" charset="0"/>
                <a:cs typeface="Tahoma" pitchFamily="34" charset="0"/>
              </a:rPr>
              <a:t>placeholder image to appear on the front end when no other image is available. This could be your brand logo or an image of a signature product or service. WooCommerce comes installed with a default placeholder image added to your site’s media library.</a:t>
            </a:r>
          </a:p>
        </p:txBody>
      </p:sp>
    </p:spTree>
    <p:extLst>
      <p:ext uri="{BB962C8B-B14F-4D97-AF65-F5344CB8AC3E}">
        <p14:creationId xmlns:p14="http://schemas.microsoft.com/office/powerpoint/2010/main" val="4277342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7018" y="568036"/>
            <a:ext cx="3158836" cy="149629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4904509" y="969818"/>
            <a:ext cx="3477491" cy="88669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The default WooCommerce placeholder image.</a:t>
            </a:r>
            <a:endParaRPr lang="en-IN" dirty="0" err="1">
              <a:solidFill>
                <a:schemeClr val="tx1"/>
              </a:solidFill>
              <a:latin typeface="Tahoma" pitchFamily="34" charset="0"/>
              <a:ea typeface="Tahoma" pitchFamily="34" charset="0"/>
              <a:cs typeface="Tahoma" pitchFamily="34" charset="0"/>
            </a:endParaRPr>
          </a:p>
        </p:txBody>
      </p:sp>
      <p:sp>
        <p:nvSpPr>
          <p:cNvPr id="4" name="Rectangle 3"/>
          <p:cNvSpPr/>
          <p:nvPr/>
        </p:nvSpPr>
        <p:spPr>
          <a:xfrm>
            <a:off x="401783" y="2341418"/>
            <a:ext cx="8423562" cy="3726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u="sng" dirty="0">
                <a:solidFill>
                  <a:schemeClr val="tx1"/>
                </a:solidFill>
                <a:latin typeface="Tahoma" pitchFamily="34" charset="0"/>
                <a:ea typeface="Tahoma" pitchFamily="34" charset="0"/>
                <a:cs typeface="Tahoma" pitchFamily="34" charset="0"/>
              </a:rPr>
              <a:t>Measurements</a:t>
            </a:r>
          </a:p>
          <a:p>
            <a:r>
              <a:rPr lang="en-US" b="1" dirty="0">
                <a:solidFill>
                  <a:schemeClr val="tx1"/>
                </a:solidFill>
                <a:latin typeface="Tahoma" pitchFamily="34" charset="0"/>
                <a:ea typeface="Tahoma" pitchFamily="34" charset="0"/>
                <a:cs typeface="Tahoma" pitchFamily="34" charset="0"/>
              </a:rPr>
              <a:t>Weight unit – </a:t>
            </a:r>
            <a:r>
              <a:rPr lang="en-US" dirty="0">
                <a:solidFill>
                  <a:schemeClr val="tx1"/>
                </a:solidFill>
                <a:latin typeface="Tahoma" pitchFamily="34" charset="0"/>
                <a:ea typeface="Tahoma" pitchFamily="34" charset="0"/>
                <a:cs typeface="Tahoma" pitchFamily="34" charset="0"/>
              </a:rPr>
              <a:t>Select a unit of measurement for products from the drop-down for</a:t>
            </a:r>
            <a:r>
              <a:rPr lang="en-US" dirty="0"/>
              <a:t> </a:t>
            </a:r>
            <a:r>
              <a:rPr lang="en-US" b="1" dirty="0">
                <a:solidFill>
                  <a:schemeClr val="tx1"/>
                </a:solidFill>
                <a:latin typeface="Tahoma" pitchFamily="34" charset="0"/>
                <a:ea typeface="Tahoma" pitchFamily="34" charset="0"/>
                <a:cs typeface="Tahoma" pitchFamily="34" charset="0"/>
              </a:rPr>
              <a:t>weight. </a:t>
            </a:r>
          </a:p>
          <a:p>
            <a:r>
              <a:rPr lang="en-US" b="1" dirty="0">
                <a:solidFill>
                  <a:schemeClr val="tx1"/>
                </a:solidFill>
                <a:latin typeface="Tahoma" pitchFamily="34" charset="0"/>
                <a:ea typeface="Tahoma" pitchFamily="34" charset="0"/>
                <a:cs typeface="Tahoma" pitchFamily="34" charset="0"/>
              </a:rPr>
              <a:t>Dimensions unit –</a:t>
            </a:r>
            <a:r>
              <a:rPr lang="en-US" b="1" dirty="0"/>
              <a:t> </a:t>
            </a:r>
            <a:r>
              <a:rPr lang="en-US" dirty="0">
                <a:solidFill>
                  <a:schemeClr val="tx1"/>
                </a:solidFill>
                <a:latin typeface="Tahoma" pitchFamily="34" charset="0"/>
                <a:ea typeface="Tahoma" pitchFamily="34" charset="0"/>
                <a:cs typeface="Tahoma" pitchFamily="34" charset="0"/>
              </a:rPr>
              <a:t>Select a unit of measurement for products from the drop-down for</a:t>
            </a:r>
            <a:r>
              <a:rPr lang="en-US" dirty="0"/>
              <a:t> </a:t>
            </a:r>
            <a:r>
              <a:rPr lang="en-US" b="1" dirty="0">
                <a:solidFill>
                  <a:schemeClr val="tx1"/>
                </a:solidFill>
                <a:latin typeface="Tahoma" pitchFamily="34" charset="0"/>
                <a:ea typeface="Tahoma" pitchFamily="34" charset="0"/>
                <a:cs typeface="Tahoma" pitchFamily="34" charset="0"/>
              </a:rPr>
              <a:t>dimensions.</a:t>
            </a:r>
          </a:p>
          <a:p>
            <a:r>
              <a:rPr lang="en-US" b="1" u="sng" dirty="0">
                <a:solidFill>
                  <a:schemeClr val="tx1"/>
                </a:solidFill>
                <a:latin typeface="Tahoma" pitchFamily="34" charset="0"/>
                <a:ea typeface="Tahoma" pitchFamily="34" charset="0"/>
                <a:cs typeface="Tahoma" pitchFamily="34" charset="0"/>
              </a:rPr>
              <a:t>Product Ratings (Reviews)</a:t>
            </a:r>
          </a:p>
          <a:p>
            <a:r>
              <a:rPr lang="en-US" b="1" dirty="0">
                <a:solidFill>
                  <a:schemeClr val="tx1"/>
                </a:solidFill>
                <a:latin typeface="Tahoma" pitchFamily="34" charset="0"/>
                <a:ea typeface="Tahoma" pitchFamily="34" charset="0"/>
                <a:cs typeface="Tahoma" pitchFamily="34" charset="0"/>
              </a:rPr>
              <a:t>Enable Product Reviews – </a:t>
            </a:r>
            <a:r>
              <a:rPr lang="en-US" dirty="0">
                <a:solidFill>
                  <a:schemeClr val="tx1"/>
                </a:solidFill>
                <a:latin typeface="Tahoma" pitchFamily="34" charset="0"/>
                <a:ea typeface="Tahoma" pitchFamily="34" charset="0"/>
                <a:cs typeface="Tahoma" pitchFamily="34" charset="0"/>
              </a:rPr>
              <a:t>Tick this box to activate</a:t>
            </a:r>
            <a:r>
              <a:rPr lang="en-US" dirty="0"/>
              <a:t> </a:t>
            </a:r>
            <a:r>
              <a:rPr lang="en-US" b="1" dirty="0">
                <a:solidFill>
                  <a:schemeClr val="tx1"/>
                </a:solidFill>
                <a:latin typeface="Tahoma" pitchFamily="34" charset="0"/>
                <a:ea typeface="Tahoma" pitchFamily="34" charset="0"/>
                <a:cs typeface="Tahoma" pitchFamily="34" charset="0"/>
              </a:rPr>
              <a:t>product reviews.</a:t>
            </a:r>
          </a:p>
          <a:p>
            <a:r>
              <a:rPr lang="en-US" b="1" dirty="0">
                <a:solidFill>
                  <a:schemeClr val="tx1"/>
                </a:solidFill>
                <a:latin typeface="Tahoma" pitchFamily="34" charset="0"/>
                <a:ea typeface="Tahoma" pitchFamily="34" charset="0"/>
                <a:cs typeface="Tahoma" pitchFamily="34" charset="0"/>
              </a:rPr>
              <a:t>Show “verified owner” label on customer reviews</a:t>
            </a:r>
            <a:r>
              <a:rPr lang="en-US" dirty="0"/>
              <a:t> </a:t>
            </a:r>
            <a:r>
              <a:rPr lang="en-US" b="1" dirty="0">
                <a:solidFill>
                  <a:schemeClr val="tx1"/>
                </a:solidFill>
                <a:latin typeface="Tahoma" pitchFamily="34" charset="0"/>
                <a:ea typeface="Tahoma" pitchFamily="34" charset="0"/>
                <a:cs typeface="Tahoma" pitchFamily="34" charset="0"/>
              </a:rPr>
              <a:t>– </a:t>
            </a:r>
            <a:r>
              <a:rPr lang="en-US" dirty="0">
                <a:solidFill>
                  <a:schemeClr val="tx1"/>
                </a:solidFill>
                <a:latin typeface="Tahoma" pitchFamily="34" charset="0"/>
                <a:ea typeface="Tahoma" pitchFamily="34" charset="0"/>
                <a:cs typeface="Tahoma" pitchFamily="34" charset="0"/>
              </a:rPr>
              <a:t>Tick this box to display when a customer review is from a customer who has purchased the product</a:t>
            </a:r>
            <a:r>
              <a:rPr lang="en-US" dirty="0"/>
              <a:t>. </a:t>
            </a:r>
          </a:p>
          <a:p>
            <a:r>
              <a:rPr lang="en-US" b="1" dirty="0">
                <a:solidFill>
                  <a:schemeClr val="tx1"/>
                </a:solidFill>
                <a:latin typeface="Tahoma" pitchFamily="34" charset="0"/>
                <a:ea typeface="Tahoma" pitchFamily="34" charset="0"/>
                <a:cs typeface="Tahoma" pitchFamily="34" charset="0"/>
              </a:rPr>
              <a:t>Reviews can only be left by “verified owners” – </a:t>
            </a:r>
            <a:r>
              <a:rPr lang="en-US" dirty="0">
                <a:solidFill>
                  <a:schemeClr val="tx1"/>
                </a:solidFill>
                <a:latin typeface="Tahoma" pitchFamily="34" charset="0"/>
                <a:ea typeface="Tahoma" pitchFamily="34" charset="0"/>
                <a:cs typeface="Tahoma" pitchFamily="34" charset="0"/>
              </a:rPr>
              <a:t>Tick this box if you want to restrict everyone except for product buyers from leaving reviews. </a:t>
            </a:r>
          </a:p>
          <a:p>
            <a:r>
              <a:rPr lang="en-US" b="1" dirty="0">
                <a:solidFill>
                  <a:schemeClr val="tx1"/>
                </a:solidFill>
                <a:latin typeface="Tahoma" pitchFamily="34" charset="0"/>
                <a:ea typeface="Tahoma" pitchFamily="34" charset="0"/>
                <a:cs typeface="Tahoma" pitchFamily="34" charset="0"/>
              </a:rPr>
              <a:t>Enable star rating on reviews:</a:t>
            </a:r>
            <a:r>
              <a:rPr lang="en-US" b="1" dirty="0"/>
              <a:t> </a:t>
            </a:r>
            <a:r>
              <a:rPr lang="en-US" dirty="0">
                <a:solidFill>
                  <a:schemeClr val="tx1"/>
                </a:solidFill>
                <a:latin typeface="Tahoma" pitchFamily="34" charset="0"/>
                <a:ea typeface="Tahoma" pitchFamily="34" charset="0"/>
                <a:cs typeface="Tahoma" pitchFamily="34" charset="0"/>
              </a:rPr>
              <a:t>Tick this box to enable star ratings on reviews.</a:t>
            </a:r>
          </a:p>
          <a:p>
            <a:r>
              <a:rPr lang="en-US" b="1" dirty="0">
                <a:solidFill>
                  <a:schemeClr val="tx1"/>
                </a:solidFill>
                <a:latin typeface="Tahoma" pitchFamily="34" charset="0"/>
                <a:ea typeface="Tahoma" pitchFamily="34" charset="0"/>
                <a:cs typeface="Tahoma" pitchFamily="34" charset="0"/>
              </a:rPr>
              <a:t>Star ratings should be required, not optional: </a:t>
            </a:r>
            <a:r>
              <a:rPr lang="en-US" dirty="0">
                <a:solidFill>
                  <a:schemeClr val="tx1"/>
                </a:solidFill>
                <a:latin typeface="Tahoma" pitchFamily="34" charset="0"/>
                <a:ea typeface="Tahoma" pitchFamily="34" charset="0"/>
                <a:cs typeface="Tahoma" pitchFamily="34" charset="0"/>
              </a:rPr>
              <a:t>Tick this box to make star ratings required to leave a review. </a:t>
            </a:r>
          </a:p>
        </p:txBody>
      </p:sp>
    </p:spTree>
    <p:extLst>
      <p:ext uri="{BB962C8B-B14F-4D97-AF65-F5344CB8AC3E}">
        <p14:creationId xmlns:p14="http://schemas.microsoft.com/office/powerpoint/2010/main" val="16857425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177637"/>
            <a:ext cx="7703127" cy="1288472"/>
          </a:xfrm>
          <a:prstGeom prst="rect">
            <a:avLst/>
          </a:prstGeom>
          <a:solidFill>
            <a:schemeClr val="accent4">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u="sng" dirty="0">
                <a:solidFill>
                  <a:schemeClr val="tx1"/>
                </a:solidFill>
              </a:rPr>
              <a:t>How to configure tax options in </a:t>
            </a:r>
            <a:r>
              <a:rPr lang="en-US" sz="2000" u="sng" dirty="0" smtClean="0">
                <a:solidFill>
                  <a:schemeClr val="tx1"/>
                </a:solidFill>
              </a:rPr>
              <a:t>WooCommerce</a:t>
            </a:r>
            <a:br>
              <a:rPr lang="en-US" sz="2000" u="sng" dirty="0" smtClean="0">
                <a:solidFill>
                  <a:schemeClr val="tx1"/>
                </a:solidFill>
              </a:rPr>
            </a:br>
            <a:endParaRPr lang="en-US" sz="2000" u="sng" dirty="0" smtClean="0">
              <a:solidFill>
                <a:schemeClr val="tx1"/>
              </a:solidFill>
            </a:endParaRPr>
          </a:p>
          <a:p>
            <a:pPr algn="ctr"/>
            <a:r>
              <a:rPr lang="en-US" sz="2000" dirty="0" smtClean="0">
                <a:solidFill>
                  <a:schemeClr val="tx1"/>
                </a:solidFill>
              </a:rPr>
              <a:t>Once </a:t>
            </a:r>
            <a:r>
              <a:rPr lang="en-US" sz="2000" dirty="0">
                <a:solidFill>
                  <a:schemeClr val="tx1"/>
                </a:solidFill>
              </a:rPr>
              <a:t>enabled, access the WooCommerce tax settings in the Tax tab by going to </a:t>
            </a:r>
            <a:r>
              <a:rPr lang="en-US" sz="2000" b="1" dirty="0">
                <a:solidFill>
                  <a:schemeClr val="tx1"/>
                </a:solidFill>
              </a:rPr>
              <a:t>WooCommerce &gt; Settings &gt; Tax</a:t>
            </a:r>
            <a:r>
              <a:rPr lang="en-US" sz="2000" b="1" dirty="0" smtClean="0">
                <a:solidFill>
                  <a:schemeClr val="tx1"/>
                </a:solidFill>
              </a:rPr>
              <a:t>.</a:t>
            </a:r>
            <a:endParaRPr lang="en-US" sz="2000" b="1" dirty="0">
              <a:solidFill>
                <a:schemeClr val="tx1"/>
              </a:solidFill>
            </a:endParaRPr>
          </a:p>
        </p:txBody>
      </p:sp>
      <p:sp>
        <p:nvSpPr>
          <p:cNvPr id="3" name="Rectangle 2"/>
          <p:cNvSpPr/>
          <p:nvPr/>
        </p:nvSpPr>
        <p:spPr>
          <a:xfrm>
            <a:off x="2729346" y="484908"/>
            <a:ext cx="4059382" cy="623454"/>
          </a:xfrm>
          <a:prstGeom prst="rect">
            <a:avLst/>
          </a:prstGeom>
          <a:solidFill>
            <a:schemeClr val="tx1">
              <a:lumMod val="50000"/>
              <a:lumOff val="5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Tax Settings</a:t>
            </a:r>
            <a:endParaRPr lang="en-IN" b="1" dirty="0" err="1" smtClean="0">
              <a:solidFill>
                <a:schemeClr val="tx1"/>
              </a:solidFill>
            </a:endParaRPr>
          </a:p>
        </p:txBody>
      </p:sp>
      <p:sp>
        <p:nvSpPr>
          <p:cNvPr id="4" name="Rectangle 3"/>
          <p:cNvSpPr/>
          <p:nvPr/>
        </p:nvSpPr>
        <p:spPr>
          <a:xfrm>
            <a:off x="789708" y="2673929"/>
            <a:ext cx="7730837" cy="336665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4259348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48146"/>
            <a:ext cx="7509164" cy="4682835"/>
          </a:xfrm>
          <a:prstGeom prst="rect">
            <a:avLst/>
          </a:prstGeom>
          <a:solidFill>
            <a:srgbClr val="E1E3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u="sng" dirty="0">
                <a:solidFill>
                  <a:schemeClr val="tx1"/>
                </a:solidFill>
                <a:latin typeface="Tahoma" pitchFamily="34" charset="0"/>
                <a:ea typeface="Tahoma" pitchFamily="34" charset="0"/>
                <a:cs typeface="Tahoma" pitchFamily="34" charset="0"/>
              </a:rPr>
              <a:t>Prices entered with </a:t>
            </a:r>
            <a:r>
              <a:rPr lang="en-US" b="1" u="sng" dirty="0" smtClean="0">
                <a:solidFill>
                  <a:schemeClr val="tx1"/>
                </a:solidFill>
                <a:latin typeface="Tahoma" pitchFamily="34" charset="0"/>
                <a:ea typeface="Tahoma" pitchFamily="34" charset="0"/>
                <a:cs typeface="Tahoma" pitchFamily="34" charset="0"/>
              </a:rPr>
              <a:t>tax</a:t>
            </a:r>
          </a:p>
          <a:p>
            <a:endParaRPr lang="en-US" b="1" u="sng"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The </a:t>
            </a:r>
            <a:r>
              <a:rPr lang="en-US" b="1" dirty="0">
                <a:solidFill>
                  <a:schemeClr val="tx1"/>
                </a:solidFill>
                <a:latin typeface="Tahoma" pitchFamily="34" charset="0"/>
                <a:ea typeface="Tahoma" pitchFamily="34" charset="0"/>
                <a:cs typeface="Tahoma" pitchFamily="34" charset="0"/>
              </a:rPr>
              <a:t>Prices entered with tax </a:t>
            </a:r>
            <a:r>
              <a:rPr lang="en-US" dirty="0">
                <a:solidFill>
                  <a:schemeClr val="tx1"/>
                </a:solidFill>
                <a:latin typeface="Tahoma" pitchFamily="34" charset="0"/>
                <a:ea typeface="Tahoma" pitchFamily="34" charset="0"/>
                <a:cs typeface="Tahoma" pitchFamily="34" charset="0"/>
              </a:rPr>
              <a:t>option is perhaps the most important setting when you manage taxes in your store. It determines how you enter your product prices. There are 2 options to select from:</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Yes, I will enter prices inclusive of tax –</a:t>
            </a:r>
            <a:r>
              <a:rPr lang="en-US" dirty="0"/>
              <a:t> </a:t>
            </a:r>
            <a:r>
              <a:rPr lang="en-US" dirty="0">
                <a:solidFill>
                  <a:schemeClr val="tx1"/>
                </a:solidFill>
                <a:latin typeface="Tahoma" pitchFamily="34" charset="0"/>
                <a:ea typeface="Tahoma" pitchFamily="34" charset="0"/>
                <a:cs typeface="Tahoma" pitchFamily="34" charset="0"/>
              </a:rPr>
              <a:t>enter all product prices including your store’s base tax rate</a:t>
            </a:r>
            <a:r>
              <a:rPr lang="en-US" dirty="0" smtClean="0">
                <a:solidFill>
                  <a:schemeClr val="tx1"/>
                </a:solidFill>
                <a:latin typeface="Tahoma" pitchFamily="34" charset="0"/>
                <a:ea typeface="Tahoma" pitchFamily="34" charset="0"/>
                <a:cs typeface="Tahoma" pitchFamily="34" charset="0"/>
              </a:rPr>
              <a:t>. [(i.e. Product Price(display 1000rs) + Tax(10% gst) = Total Price(1100rs))] – Total Price Shown on the </a:t>
            </a:r>
            <a:r>
              <a:rPr lang="en-US" b="1" dirty="0" smtClean="0">
                <a:solidFill>
                  <a:schemeClr val="tx1"/>
                </a:solidFill>
                <a:latin typeface="Tahoma" pitchFamily="34" charset="0"/>
                <a:ea typeface="Tahoma" pitchFamily="34" charset="0"/>
                <a:cs typeface="Tahoma" pitchFamily="34" charset="0"/>
              </a:rPr>
              <a:t>Cart</a:t>
            </a:r>
            <a:endParaRPr lang="en-US" b="1" dirty="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No, I will enter prices exclusive of tax – </a:t>
            </a:r>
            <a:r>
              <a:rPr lang="en-US" dirty="0">
                <a:solidFill>
                  <a:schemeClr val="tx1"/>
                </a:solidFill>
                <a:latin typeface="Tahoma" pitchFamily="34" charset="0"/>
                <a:ea typeface="Tahoma" pitchFamily="34" charset="0"/>
                <a:cs typeface="Tahoma" pitchFamily="34" charset="0"/>
              </a:rPr>
              <a:t>you should then enter product prices without tax</a:t>
            </a:r>
            <a:r>
              <a:rPr lang="en-US" dirty="0" smtClean="0">
                <a:solidFill>
                  <a:schemeClr val="tx1"/>
                </a:solidFill>
                <a:latin typeface="Tahoma" pitchFamily="34" charset="0"/>
                <a:ea typeface="Tahoma" pitchFamily="34" charset="0"/>
                <a:cs typeface="Tahoma" pitchFamily="34" charset="0"/>
              </a:rPr>
              <a:t>.</a:t>
            </a:r>
            <a:r>
              <a:rPr lang="en-US" dirty="0">
                <a:solidFill>
                  <a:schemeClr val="tx1"/>
                </a:solidFill>
                <a:latin typeface="Tahoma" pitchFamily="34" charset="0"/>
                <a:ea typeface="Tahoma" pitchFamily="34" charset="0"/>
                <a:cs typeface="Tahoma" pitchFamily="34" charset="0"/>
              </a:rPr>
              <a:t> [(i.e. Product Price(display 1000rs) </a:t>
            </a:r>
            <a:r>
              <a:rPr lang="en-US" dirty="0" smtClean="0">
                <a:solidFill>
                  <a:schemeClr val="tx1"/>
                </a:solidFill>
                <a:latin typeface="Tahoma" pitchFamily="34" charset="0"/>
                <a:ea typeface="Tahoma" pitchFamily="34" charset="0"/>
                <a:cs typeface="Tahoma" pitchFamily="34" charset="0"/>
              </a:rPr>
              <a:t>= </a:t>
            </a:r>
            <a:r>
              <a:rPr lang="en-US" dirty="0">
                <a:solidFill>
                  <a:schemeClr val="tx1"/>
                </a:solidFill>
                <a:latin typeface="Tahoma" pitchFamily="34" charset="0"/>
                <a:ea typeface="Tahoma" pitchFamily="34" charset="0"/>
                <a:cs typeface="Tahoma" pitchFamily="34" charset="0"/>
              </a:rPr>
              <a:t>Total </a:t>
            </a:r>
            <a:r>
              <a:rPr lang="en-US" dirty="0" smtClean="0">
                <a:solidFill>
                  <a:schemeClr val="tx1"/>
                </a:solidFill>
                <a:latin typeface="Tahoma" pitchFamily="34" charset="0"/>
                <a:ea typeface="Tahoma" pitchFamily="34" charset="0"/>
                <a:cs typeface="Tahoma" pitchFamily="34" charset="0"/>
              </a:rPr>
              <a:t>Price(1000rs</a:t>
            </a:r>
            <a:r>
              <a:rPr lang="en-US" dirty="0">
                <a:solidFill>
                  <a:schemeClr val="tx1"/>
                </a:solidFill>
                <a:latin typeface="Tahoma" pitchFamily="34" charset="0"/>
                <a:ea typeface="Tahoma" pitchFamily="34" charset="0"/>
                <a:cs typeface="Tahoma" pitchFamily="34" charset="0"/>
              </a:rPr>
              <a:t>))] – Total Price Shown on the </a:t>
            </a:r>
            <a:r>
              <a:rPr lang="en-US" b="1" dirty="0" smtClean="0">
                <a:solidFill>
                  <a:schemeClr val="tx1"/>
                </a:solidFill>
                <a:latin typeface="Tahoma" pitchFamily="34" charset="0"/>
                <a:ea typeface="Tahoma" pitchFamily="34" charset="0"/>
                <a:cs typeface="Tahoma" pitchFamily="34" charset="0"/>
              </a:rPr>
              <a:t>Cart is 1000rs + Tax(10% GST) but have to pay Total Price Rs1100</a:t>
            </a:r>
            <a:endParaRPr lang="en-US" b="1" dirty="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endParaRPr lang="en-US"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590303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6582" y="471055"/>
            <a:ext cx="7481454" cy="1579417"/>
          </a:xfrm>
          <a:prstGeom prst="rect">
            <a:avLst/>
          </a:prstGeom>
          <a:solidFill>
            <a:schemeClr val="accent4">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u="sng" dirty="0">
                <a:solidFill>
                  <a:schemeClr val="tx1"/>
                </a:solidFill>
              </a:rPr>
              <a:t>Shipping </a:t>
            </a:r>
            <a:r>
              <a:rPr lang="en-US" sz="2400" u="sng" dirty="0" smtClean="0">
                <a:solidFill>
                  <a:schemeClr val="tx1"/>
                </a:solidFill>
              </a:rPr>
              <a:t>Settings</a:t>
            </a:r>
          </a:p>
          <a:p>
            <a:endParaRPr lang="en-US" sz="2400" u="sng" dirty="0">
              <a:solidFill>
                <a:schemeClr val="tx1"/>
              </a:solidFill>
            </a:endParaRPr>
          </a:p>
          <a:p>
            <a:r>
              <a:rPr lang="en-US" sz="2200" dirty="0">
                <a:solidFill>
                  <a:schemeClr val="tx1"/>
                </a:solidFill>
              </a:rPr>
              <a:t>Find and edit the shipping settings at: </a:t>
            </a:r>
            <a:r>
              <a:rPr lang="en-US" sz="2200" b="1" dirty="0">
                <a:solidFill>
                  <a:schemeClr val="tx1"/>
                </a:solidFill>
              </a:rPr>
              <a:t>WooCommerce &gt; Settings &gt; Shipping.</a:t>
            </a:r>
          </a:p>
        </p:txBody>
      </p:sp>
      <p:sp>
        <p:nvSpPr>
          <p:cNvPr id="3" name="Rectangle 2"/>
          <p:cNvSpPr/>
          <p:nvPr/>
        </p:nvSpPr>
        <p:spPr>
          <a:xfrm>
            <a:off x="748146" y="2216728"/>
            <a:ext cx="7439890" cy="390698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3200324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1056" y="540327"/>
            <a:ext cx="7827817" cy="57496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The “Shipping settings” page has the following settings</a:t>
            </a:r>
            <a:r>
              <a:rPr lang="en-US" b="1" dirty="0" smtClean="0">
                <a:solidFill>
                  <a:schemeClr val="tx1"/>
                </a:solidFill>
                <a:latin typeface="Tahoma" pitchFamily="34" charset="0"/>
                <a:ea typeface="Tahoma" pitchFamily="34" charset="0"/>
                <a:cs typeface="Tahoma" pitchFamily="34" charset="0"/>
              </a:rPr>
              <a:t>:</a:t>
            </a:r>
          </a:p>
          <a:p>
            <a:endParaRPr lang="en-US" b="1" dirty="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Calculations</a:t>
            </a:r>
          </a:p>
          <a:p>
            <a:pPr marL="742950" lvl="1" indent="-285750">
              <a:buFont typeface="Arial" pitchFamily="34" charset="0"/>
              <a:buChar char="•"/>
            </a:pPr>
            <a:r>
              <a:rPr lang="en-US" dirty="0">
                <a:solidFill>
                  <a:schemeClr val="tx1"/>
                </a:solidFill>
                <a:latin typeface="Tahoma" pitchFamily="34" charset="0"/>
                <a:ea typeface="Tahoma" pitchFamily="34" charset="0"/>
                <a:cs typeface="Tahoma" pitchFamily="34" charset="0"/>
              </a:rPr>
              <a:t>Enable the shipping calculator on the cart page</a:t>
            </a:r>
          </a:p>
          <a:p>
            <a:pPr marL="742950" lvl="1" indent="-285750">
              <a:buFont typeface="Arial" pitchFamily="34" charset="0"/>
              <a:buChar char="•"/>
            </a:pPr>
            <a:r>
              <a:rPr lang="en-US" dirty="0">
                <a:solidFill>
                  <a:schemeClr val="tx1"/>
                </a:solidFill>
                <a:latin typeface="Tahoma" pitchFamily="34" charset="0"/>
                <a:ea typeface="Tahoma" pitchFamily="34" charset="0"/>
                <a:cs typeface="Tahoma" pitchFamily="34" charset="0"/>
              </a:rPr>
              <a:t>Hide shipping costs until an address is entered</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Shipping Destination</a:t>
            </a:r>
          </a:p>
          <a:p>
            <a:pPr marL="742950" lvl="1" indent="-285750">
              <a:buFont typeface="Arial" pitchFamily="34" charset="0"/>
              <a:buChar char="•"/>
            </a:pPr>
            <a:r>
              <a:rPr lang="en-US" dirty="0">
                <a:solidFill>
                  <a:schemeClr val="tx1"/>
                </a:solidFill>
                <a:latin typeface="Tahoma" pitchFamily="34" charset="0"/>
                <a:ea typeface="Tahoma" pitchFamily="34" charset="0"/>
                <a:cs typeface="Tahoma" pitchFamily="34" charset="0"/>
              </a:rPr>
              <a:t>Ship to billing address or customer shipping address by default or only ship to the user’s billing address.</a:t>
            </a:r>
          </a:p>
          <a:p>
            <a:pPr marL="285750" indent="-285750">
              <a:buFont typeface="Arial" pitchFamily="34" charset="0"/>
              <a:buChar char="•"/>
            </a:pPr>
            <a:r>
              <a:rPr lang="en-US" b="1" dirty="0">
                <a:solidFill>
                  <a:schemeClr val="tx1"/>
                </a:solidFill>
                <a:latin typeface="Tahoma" pitchFamily="34" charset="0"/>
                <a:ea typeface="Tahoma" pitchFamily="34" charset="0"/>
                <a:cs typeface="Tahoma" pitchFamily="34" charset="0"/>
              </a:rPr>
              <a:t>Debug Mode</a:t>
            </a:r>
          </a:p>
          <a:p>
            <a:pPr marL="742950" lvl="1" indent="-285750">
              <a:buFont typeface="Arial" pitchFamily="34" charset="0"/>
              <a:buChar char="•"/>
            </a:pPr>
            <a:r>
              <a:rPr lang="en-US" dirty="0">
                <a:solidFill>
                  <a:schemeClr val="tx1"/>
                </a:solidFill>
                <a:latin typeface="Tahoma" pitchFamily="34" charset="0"/>
                <a:ea typeface="Tahoma" pitchFamily="34" charset="0"/>
                <a:cs typeface="Tahoma" pitchFamily="34" charset="0"/>
              </a:rPr>
              <a:t>Enabling debug mode will display the customer’s matched shipping zone in a notice on the site’s front-end, and bypass the shipping rate cache. Enable for </a:t>
            </a:r>
            <a:r>
              <a:rPr lang="en-US" dirty="0" smtClean="0">
                <a:solidFill>
                  <a:schemeClr val="tx1"/>
                </a:solidFill>
                <a:latin typeface="Tahoma" pitchFamily="34" charset="0"/>
                <a:ea typeface="Tahoma" pitchFamily="34" charset="0"/>
                <a:cs typeface="Tahoma" pitchFamily="34" charset="0"/>
              </a:rPr>
              <a:t>troubleshooting purposes.</a:t>
            </a:r>
          </a:p>
          <a:p>
            <a:pPr lvl="1"/>
            <a:endParaRPr lang="en-US" dirty="0" smtClean="0">
              <a:solidFill>
                <a:schemeClr val="tx1"/>
              </a:solidFill>
              <a:latin typeface="Tahoma" pitchFamily="34" charset="0"/>
              <a:ea typeface="Tahoma" pitchFamily="34" charset="0"/>
              <a:cs typeface="Tahoma" pitchFamily="34" charset="0"/>
            </a:endParaRPr>
          </a:p>
          <a:p>
            <a:r>
              <a:rPr lang="en-US" b="1" dirty="0">
                <a:solidFill>
                  <a:schemeClr val="tx1"/>
                </a:solidFill>
                <a:latin typeface="Tahoma" pitchFamily="34" charset="0"/>
                <a:ea typeface="Tahoma" pitchFamily="34" charset="0"/>
                <a:cs typeface="Tahoma" pitchFamily="34" charset="0"/>
              </a:rPr>
              <a:t>Shipping Classes</a:t>
            </a:r>
          </a:p>
          <a:p>
            <a:r>
              <a:rPr lang="en-US" dirty="0">
                <a:solidFill>
                  <a:schemeClr val="tx1"/>
                </a:solidFill>
                <a:latin typeface="Tahoma" pitchFamily="34" charset="0"/>
                <a:ea typeface="Tahoma" pitchFamily="34" charset="0"/>
                <a:cs typeface="Tahoma" pitchFamily="34" charset="0"/>
              </a:rPr>
              <a:t>Shipping classes can be used to enable shipping methods to provide different rates to different classes or types of products</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b="1" dirty="0" smtClean="0">
                <a:solidFill>
                  <a:schemeClr val="tx1"/>
                </a:solidFill>
                <a:latin typeface="Tahoma" pitchFamily="34" charset="0"/>
                <a:ea typeface="Tahoma" pitchFamily="34" charset="0"/>
                <a:cs typeface="Tahoma" pitchFamily="34" charset="0"/>
              </a:rPr>
              <a:t>Local </a:t>
            </a:r>
            <a:r>
              <a:rPr lang="en-US" b="1" dirty="0">
                <a:solidFill>
                  <a:schemeClr val="tx1"/>
                </a:solidFill>
                <a:latin typeface="Tahoma" pitchFamily="34" charset="0"/>
                <a:ea typeface="Tahoma" pitchFamily="34" charset="0"/>
                <a:cs typeface="Tahoma" pitchFamily="34" charset="0"/>
              </a:rPr>
              <a:t>Pickup</a:t>
            </a:r>
          </a:p>
          <a:p>
            <a:r>
              <a:rPr lang="en-US" dirty="0">
                <a:solidFill>
                  <a:schemeClr val="tx1"/>
                </a:solidFill>
                <a:latin typeface="Tahoma" pitchFamily="34" charset="0"/>
                <a:ea typeface="Tahoma" pitchFamily="34" charset="0"/>
                <a:cs typeface="Tahoma" pitchFamily="34" charset="0"/>
              </a:rPr>
              <a:t>Local Pickup is an option that allows the customer to pick up an order themselves</a:t>
            </a:r>
            <a:r>
              <a:rPr lang="en-US" dirty="0"/>
              <a:t>. </a:t>
            </a:r>
          </a:p>
          <a:p>
            <a:pPr lvl="1"/>
            <a:endParaRPr lang="en-US" dirty="0" smtClean="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73411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5019" y="512618"/>
            <a:ext cx="7703126" cy="167639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u="sng" dirty="0">
                <a:solidFill>
                  <a:schemeClr val="tx1"/>
                </a:solidFill>
              </a:rPr>
              <a:t>Payments </a:t>
            </a:r>
            <a:r>
              <a:rPr lang="en-US" sz="2000" u="sng" dirty="0" smtClean="0">
                <a:solidFill>
                  <a:schemeClr val="tx1"/>
                </a:solidFill>
              </a:rPr>
              <a:t>Settings</a:t>
            </a:r>
          </a:p>
          <a:p>
            <a:endParaRPr lang="en-US" sz="2000" u="sng" dirty="0">
              <a:solidFill>
                <a:schemeClr val="tx1"/>
              </a:solidFill>
            </a:endParaRPr>
          </a:p>
          <a:p>
            <a:r>
              <a:rPr lang="en-US" sz="2000" dirty="0">
                <a:solidFill>
                  <a:schemeClr val="tx1"/>
                </a:solidFill>
              </a:rPr>
              <a:t>Go to: </a:t>
            </a:r>
            <a:r>
              <a:rPr lang="en-US" sz="2000" b="1" dirty="0">
                <a:solidFill>
                  <a:schemeClr val="tx1"/>
                </a:solidFill>
              </a:rPr>
              <a:t>WooCommerce &gt; Settings &gt; Payments</a:t>
            </a:r>
            <a:r>
              <a:rPr lang="en-US" sz="2000" dirty="0">
                <a:solidFill>
                  <a:schemeClr val="tx1"/>
                </a:solidFill>
              </a:rPr>
              <a:t> to control which payment gateways are enabled, and to configure each gateway’s settings.</a:t>
            </a:r>
          </a:p>
        </p:txBody>
      </p:sp>
      <p:sp>
        <p:nvSpPr>
          <p:cNvPr id="4" name="Rectangle 3"/>
          <p:cNvSpPr/>
          <p:nvPr/>
        </p:nvSpPr>
        <p:spPr>
          <a:xfrm>
            <a:off x="678873" y="2396837"/>
            <a:ext cx="7689271" cy="374072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1176877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1928" y="318655"/>
            <a:ext cx="6123708" cy="678873"/>
          </a:xfrm>
          <a:prstGeom prst="rect">
            <a:avLst/>
          </a:prstGeom>
          <a:solidFill>
            <a:srgbClr val="73AC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b="1" dirty="0">
                <a:solidFill>
                  <a:schemeClr val="tx1"/>
                </a:solidFill>
                <a:latin typeface="Tahoma" pitchFamily="34" charset="0"/>
                <a:ea typeface="Tahoma" pitchFamily="34" charset="0"/>
                <a:cs typeface="Tahoma" pitchFamily="34" charset="0"/>
              </a:rPr>
              <a:t>UPI QR Payment setting</a:t>
            </a:r>
            <a:endParaRPr lang="en-IN" b="1" dirty="0" err="1">
              <a:solidFill>
                <a:schemeClr val="tx1"/>
              </a:solidFill>
              <a:latin typeface="Tahoma" pitchFamily="34" charset="0"/>
              <a:ea typeface="Tahoma" pitchFamily="34" charset="0"/>
              <a:cs typeface="Tahoma" pitchFamily="34" charset="0"/>
            </a:endParaRPr>
          </a:p>
        </p:txBody>
      </p:sp>
      <p:sp>
        <p:nvSpPr>
          <p:cNvPr id="3" name="Rectangle 2"/>
          <p:cNvSpPr/>
          <p:nvPr/>
        </p:nvSpPr>
        <p:spPr>
          <a:xfrm>
            <a:off x="706583" y="1233055"/>
            <a:ext cx="7689272" cy="170411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Configuring the Plugin </a:t>
            </a:r>
            <a:r>
              <a:rPr lang="en-US" b="1" dirty="0" smtClean="0">
                <a:solidFill>
                  <a:schemeClr val="tx1"/>
                </a:solidFill>
                <a:latin typeface="Tahoma" pitchFamily="34" charset="0"/>
                <a:ea typeface="Tahoma" pitchFamily="34" charset="0"/>
                <a:cs typeface="Tahoma" pitchFamily="34" charset="0"/>
              </a:rPr>
              <a:t>Settings</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Now that the plugin is installed, let’s configure the settings.</a:t>
            </a:r>
          </a:p>
          <a:p>
            <a:r>
              <a:rPr lang="en-US" dirty="0">
                <a:solidFill>
                  <a:schemeClr val="tx1"/>
                </a:solidFill>
                <a:latin typeface="Tahoma" pitchFamily="34" charset="0"/>
                <a:ea typeface="Tahoma" pitchFamily="34" charset="0"/>
                <a:cs typeface="Tahoma" pitchFamily="34" charset="0"/>
              </a:rPr>
              <a:t>In the WordPress Dashboard, go to Plugins → Installed Plugins.</a:t>
            </a:r>
          </a:p>
          <a:p>
            <a:r>
              <a:rPr lang="en-US" dirty="0">
                <a:solidFill>
                  <a:schemeClr val="tx1"/>
                </a:solidFill>
                <a:latin typeface="Tahoma" pitchFamily="34" charset="0"/>
                <a:ea typeface="Tahoma" pitchFamily="34" charset="0"/>
                <a:cs typeface="Tahoma" pitchFamily="34" charset="0"/>
              </a:rPr>
              <a:t>Find the newly installed UPI Payment Gateway plugin and click on ‘Settings.’</a:t>
            </a:r>
          </a:p>
        </p:txBody>
      </p:sp>
      <p:sp>
        <p:nvSpPr>
          <p:cNvPr id="4" name="Rectangle 3"/>
          <p:cNvSpPr/>
          <p:nvPr/>
        </p:nvSpPr>
        <p:spPr>
          <a:xfrm>
            <a:off x="720437" y="3103418"/>
            <a:ext cx="7675418" cy="311727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4107654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1273" y="720437"/>
            <a:ext cx="7370618" cy="762000"/>
          </a:xfrm>
          <a:prstGeom prst="rect">
            <a:avLst/>
          </a:prstGeom>
          <a:solidFill>
            <a:srgbClr val="73AC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b="1" dirty="0">
                <a:solidFill>
                  <a:schemeClr val="tx1"/>
                </a:solidFill>
                <a:latin typeface="Tahoma" pitchFamily="34" charset="0"/>
                <a:ea typeface="Tahoma" pitchFamily="34" charset="0"/>
                <a:cs typeface="Tahoma" pitchFamily="34" charset="0"/>
              </a:rPr>
              <a:t>Scroll down to the ‘UPI VPA ID’ option and enter your UPI ID (PhonePe, Google Pay, etc.).</a:t>
            </a:r>
            <a:endParaRPr lang="en-IN" b="1" dirty="0" err="1">
              <a:solidFill>
                <a:schemeClr val="tx1"/>
              </a:solidFill>
              <a:latin typeface="Tahoma" pitchFamily="34" charset="0"/>
              <a:ea typeface="Tahoma" pitchFamily="34" charset="0"/>
              <a:cs typeface="Tahoma" pitchFamily="34" charset="0"/>
            </a:endParaRPr>
          </a:p>
        </p:txBody>
      </p:sp>
      <p:sp>
        <p:nvSpPr>
          <p:cNvPr id="3" name="Rectangle 2"/>
          <p:cNvSpPr/>
          <p:nvPr/>
        </p:nvSpPr>
        <p:spPr>
          <a:xfrm>
            <a:off x="831273" y="1717963"/>
            <a:ext cx="7384472" cy="423949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2152474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4183" y="512618"/>
            <a:ext cx="7523018" cy="1260763"/>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Getting Your UPI </a:t>
            </a:r>
            <a:r>
              <a:rPr lang="en-US" b="1" dirty="0" smtClean="0">
                <a:solidFill>
                  <a:schemeClr val="tx1"/>
                </a:solidFill>
                <a:latin typeface="Tahoma" pitchFamily="34" charset="0"/>
                <a:ea typeface="Tahoma" pitchFamily="34" charset="0"/>
                <a:cs typeface="Tahoma" pitchFamily="34" charset="0"/>
              </a:rPr>
              <a:t>IDs</a:t>
            </a:r>
          </a:p>
          <a:p>
            <a:r>
              <a:rPr lang="en-US" dirty="0" smtClean="0">
                <a:solidFill>
                  <a:schemeClr val="tx1"/>
                </a:solidFill>
                <a:latin typeface="Tahoma" pitchFamily="34" charset="0"/>
                <a:ea typeface="Tahoma" pitchFamily="34" charset="0"/>
                <a:cs typeface="Tahoma" pitchFamily="34" charset="0"/>
              </a:rPr>
              <a:t>For </a:t>
            </a:r>
            <a:r>
              <a:rPr lang="en-US" dirty="0">
                <a:solidFill>
                  <a:schemeClr val="tx1"/>
                </a:solidFill>
                <a:latin typeface="Tahoma" pitchFamily="34" charset="0"/>
                <a:ea typeface="Tahoma" pitchFamily="34" charset="0"/>
                <a:cs typeface="Tahoma" pitchFamily="34" charset="0"/>
              </a:rPr>
              <a:t>the convenience of your customers, let’s explore how to obtain UPI IDs from popular payment gateways</a:t>
            </a:r>
          </a:p>
        </p:txBody>
      </p:sp>
      <p:sp>
        <p:nvSpPr>
          <p:cNvPr id="3" name="Rectangle 2"/>
          <p:cNvSpPr/>
          <p:nvPr/>
        </p:nvSpPr>
        <p:spPr>
          <a:xfrm>
            <a:off x="706582" y="3117273"/>
            <a:ext cx="3671455" cy="218901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4613564" y="3117275"/>
            <a:ext cx="3449782" cy="221672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5" name="Rectangle 4"/>
          <p:cNvSpPr/>
          <p:nvPr/>
        </p:nvSpPr>
        <p:spPr>
          <a:xfrm>
            <a:off x="554183" y="1939638"/>
            <a:ext cx="7523017" cy="10390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For Google Pay</a:t>
            </a:r>
          </a:p>
          <a:p>
            <a:r>
              <a:rPr lang="en-US" dirty="0">
                <a:solidFill>
                  <a:schemeClr val="tx1"/>
                </a:solidFill>
                <a:latin typeface="Tahoma" pitchFamily="34" charset="0"/>
                <a:ea typeface="Tahoma" pitchFamily="34" charset="0"/>
                <a:cs typeface="Tahoma" pitchFamily="34" charset="0"/>
              </a:rPr>
              <a:t>Open your Google Pay account.</a:t>
            </a:r>
          </a:p>
          <a:p>
            <a:r>
              <a:rPr lang="en-US" dirty="0">
                <a:solidFill>
                  <a:schemeClr val="tx1"/>
                </a:solidFill>
                <a:latin typeface="Tahoma" pitchFamily="34" charset="0"/>
                <a:ea typeface="Tahoma" pitchFamily="34" charset="0"/>
                <a:cs typeface="Tahoma" pitchFamily="34" charset="0"/>
              </a:rPr>
              <a:t>Find your UPI ID either on the main page or in your profile settings.</a:t>
            </a:r>
          </a:p>
        </p:txBody>
      </p:sp>
      <p:sp>
        <p:nvSpPr>
          <p:cNvPr id="6" name="Rectangle 5"/>
          <p:cNvSpPr/>
          <p:nvPr/>
        </p:nvSpPr>
        <p:spPr>
          <a:xfrm>
            <a:off x="457199" y="5514109"/>
            <a:ext cx="7647709" cy="5818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Copy the UPI ID and paste it in the respective field on the plugin’s settings page.</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548547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746" y="568036"/>
            <a:ext cx="7453746" cy="54032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Additionally, choose ‘Hide it’ from the dropdown menu for the UPI Address option.</a:t>
            </a:r>
            <a:endParaRPr lang="en-IN" dirty="0" err="1">
              <a:solidFill>
                <a:schemeClr val="tx1"/>
              </a:solidFill>
              <a:latin typeface="Tahoma" pitchFamily="34" charset="0"/>
              <a:ea typeface="Tahoma" pitchFamily="34" charset="0"/>
              <a:cs typeface="Tahoma" pitchFamily="34" charset="0"/>
            </a:endParaRPr>
          </a:p>
        </p:txBody>
      </p:sp>
      <p:sp>
        <p:nvSpPr>
          <p:cNvPr id="3" name="Rectangle 2"/>
          <p:cNvSpPr/>
          <p:nvPr/>
        </p:nvSpPr>
        <p:spPr>
          <a:xfrm>
            <a:off x="665018" y="1440871"/>
            <a:ext cx="7467600" cy="344978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706582" y="5237018"/>
            <a:ext cx="7398327" cy="72043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Once done, click ‘Save Changes.’</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690958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4293" y="457200"/>
            <a:ext cx="7453743" cy="218901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Testing UPI Payments on Your WooCommerce </a:t>
            </a:r>
            <a:r>
              <a:rPr lang="en-US" b="1" dirty="0" smtClean="0">
                <a:solidFill>
                  <a:schemeClr val="tx1"/>
                </a:solidFill>
                <a:latin typeface="Tahoma" pitchFamily="34" charset="0"/>
                <a:ea typeface="Tahoma" pitchFamily="34" charset="0"/>
                <a:cs typeface="Tahoma" pitchFamily="34" charset="0"/>
              </a:rPr>
              <a:t>Site</a:t>
            </a:r>
          </a:p>
          <a:p>
            <a:endParaRPr lang="en-US" b="1"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Now that your plugin is configured, let’s ensure that the UPI payment option is successfully added to your WooCommerce site.</a:t>
            </a:r>
          </a:p>
          <a:p>
            <a:r>
              <a:rPr lang="en-US" dirty="0">
                <a:solidFill>
                  <a:schemeClr val="tx1"/>
                </a:solidFill>
                <a:latin typeface="Tahoma" pitchFamily="34" charset="0"/>
                <a:ea typeface="Tahoma" pitchFamily="34" charset="0"/>
                <a:cs typeface="Tahoma" pitchFamily="34" charset="0"/>
              </a:rPr>
              <a:t>To check that, visit your shop page, now add products to the cart, and proceed to the checkout page.</a:t>
            </a:r>
          </a:p>
          <a:p>
            <a:r>
              <a:rPr lang="en-US" dirty="0">
                <a:solidFill>
                  <a:schemeClr val="tx1"/>
                </a:solidFill>
                <a:latin typeface="Tahoma" pitchFamily="34" charset="0"/>
                <a:ea typeface="Tahoma" pitchFamily="34" charset="0"/>
                <a:cs typeface="Tahoma" pitchFamily="34" charset="0"/>
              </a:rPr>
              <a:t>On the checkout page, you’ll see the newly added UPI Payments option.</a:t>
            </a:r>
          </a:p>
        </p:txBody>
      </p:sp>
      <p:sp>
        <p:nvSpPr>
          <p:cNvPr id="3" name="Rectangle 2"/>
          <p:cNvSpPr/>
          <p:nvPr/>
        </p:nvSpPr>
        <p:spPr>
          <a:xfrm>
            <a:off x="720436" y="2784764"/>
            <a:ext cx="7439891" cy="2770909"/>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304800" y="5694219"/>
            <a:ext cx="7897091" cy="498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To complete the process, simply click on ‘UPI’ and proceed with the payment</a:t>
            </a:r>
            <a:r>
              <a:rPr lang="en-US" dirty="0"/>
              <a:t>.</a:t>
            </a:r>
            <a:endParaRPr lang="en-IN" b="1" dirty="0" err="1" smtClean="0">
              <a:solidFill>
                <a:schemeClr val="tx1"/>
              </a:solidFill>
            </a:endParaRPr>
          </a:p>
        </p:txBody>
      </p:sp>
    </p:spTree>
    <p:extLst>
      <p:ext uri="{BB962C8B-B14F-4D97-AF65-F5344CB8AC3E}">
        <p14:creationId xmlns:p14="http://schemas.microsoft.com/office/powerpoint/2010/main" val="2583146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3892" y="443344"/>
            <a:ext cx="6608618" cy="498765"/>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Tahoma" pitchFamily="34" charset="0"/>
                <a:ea typeface="Tahoma" pitchFamily="34" charset="0"/>
                <a:cs typeface="Tahoma" pitchFamily="34" charset="0"/>
              </a:rPr>
              <a:t>Razorpay Integration with </a:t>
            </a:r>
            <a:r>
              <a:rPr lang="en-US" b="1" dirty="0" smtClean="0">
                <a:solidFill>
                  <a:schemeClr val="tx1"/>
                </a:solidFill>
                <a:latin typeface="Tahoma" pitchFamily="34" charset="0"/>
                <a:ea typeface="Tahoma" pitchFamily="34" charset="0"/>
                <a:cs typeface="Tahoma" pitchFamily="34" charset="0"/>
              </a:rPr>
              <a:t>Woo commerce</a:t>
            </a:r>
            <a:endParaRPr lang="en-IN" b="1" dirty="0" err="1">
              <a:solidFill>
                <a:schemeClr val="tx1"/>
              </a:solidFill>
              <a:latin typeface="Tahoma" pitchFamily="34" charset="0"/>
              <a:ea typeface="Tahoma" pitchFamily="34" charset="0"/>
              <a:cs typeface="Tahoma" pitchFamily="34" charset="0"/>
            </a:endParaRPr>
          </a:p>
        </p:txBody>
      </p:sp>
      <p:sp>
        <p:nvSpPr>
          <p:cNvPr id="3" name="Rectangle 2"/>
          <p:cNvSpPr/>
          <p:nvPr/>
        </p:nvSpPr>
        <p:spPr>
          <a:xfrm>
            <a:off x="96982" y="1039092"/>
            <a:ext cx="8936181" cy="484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Steps to integrate your WooCommerce website with Razorpay Payment Gateway.</a:t>
            </a:r>
            <a:endParaRPr lang="en-IN" dirty="0" err="1">
              <a:solidFill>
                <a:schemeClr val="tx1"/>
              </a:solidFill>
              <a:latin typeface="Tahoma" pitchFamily="34" charset="0"/>
              <a:ea typeface="Tahoma" pitchFamily="34" charset="0"/>
              <a:cs typeface="Tahoma" pitchFamily="34" charset="0"/>
            </a:endParaRPr>
          </a:p>
        </p:txBody>
      </p:sp>
      <p:sp>
        <p:nvSpPr>
          <p:cNvPr id="4" name="Rectangle 3"/>
          <p:cNvSpPr/>
          <p:nvPr/>
        </p:nvSpPr>
        <p:spPr>
          <a:xfrm>
            <a:off x="720437" y="1551709"/>
            <a:ext cx="7620000" cy="30895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dirty="0">
                <a:solidFill>
                  <a:schemeClr val="tx1"/>
                </a:solidFill>
                <a:latin typeface="Tahoma" pitchFamily="34" charset="0"/>
                <a:ea typeface="Tahoma" pitchFamily="34" charset="0"/>
                <a:cs typeface="Tahoma" pitchFamily="34" charset="0"/>
              </a:rPr>
              <a:t>Step 1: Install </a:t>
            </a:r>
            <a:r>
              <a:rPr lang="en-IN" dirty="0" smtClean="0">
                <a:solidFill>
                  <a:schemeClr val="tx1"/>
                </a:solidFill>
                <a:latin typeface="Tahoma" pitchFamily="34" charset="0"/>
                <a:ea typeface="Tahoma" pitchFamily="34" charset="0"/>
                <a:cs typeface="Tahoma" pitchFamily="34" charset="0"/>
              </a:rPr>
              <a:t>Plugin and Activate</a:t>
            </a:r>
          </a:p>
          <a:p>
            <a:endParaRPr lang="en-US" dirty="0">
              <a:solidFill>
                <a:schemeClr val="tx1"/>
              </a:solidFill>
              <a:latin typeface="Tahoma" pitchFamily="34" charset="0"/>
              <a:ea typeface="Tahoma" pitchFamily="34" charset="0"/>
              <a:cs typeface="Tahoma" pitchFamily="34" charset="0"/>
              <a:hlinkClick r:id="rId2"/>
            </a:endParaRPr>
          </a:p>
          <a:p>
            <a:r>
              <a:rPr lang="en-US" dirty="0">
                <a:solidFill>
                  <a:schemeClr val="tx1"/>
                </a:solidFill>
                <a:latin typeface="Tahoma" pitchFamily="34" charset="0"/>
                <a:ea typeface="Tahoma" pitchFamily="34" charset="0"/>
                <a:cs typeface="Tahoma" pitchFamily="34" charset="0"/>
              </a:rPr>
              <a:t>Step 2: Configure WooCommerce</a:t>
            </a:r>
            <a:endParaRPr lang="en-US" dirty="0">
              <a:solidFill>
                <a:schemeClr val="tx1"/>
              </a:solidFill>
              <a:latin typeface="Tahoma" pitchFamily="34" charset="0"/>
              <a:ea typeface="Tahoma" pitchFamily="34" charset="0"/>
              <a:cs typeface="Tahoma" pitchFamily="34" charset="0"/>
              <a:hlinkClick r:id="rId3"/>
            </a:endParaRPr>
          </a:p>
          <a:p>
            <a:pPr marL="342900" indent="-342900" fontAlgn="t">
              <a:buFont typeface="+mj-lt"/>
              <a:buAutoNum type="arabicPeriod"/>
            </a:pPr>
            <a:r>
              <a:rPr lang="en-US" dirty="0">
                <a:solidFill>
                  <a:schemeClr val="tx1"/>
                </a:solidFill>
                <a:latin typeface="Tahoma" pitchFamily="34" charset="0"/>
                <a:ea typeface="Tahoma" pitchFamily="34" charset="0"/>
                <a:cs typeface="Tahoma" pitchFamily="34" charset="0"/>
              </a:rPr>
              <a:t>Log in to your WordPress account and activate the Razorpay plugin in the WordPress Plugin Manager.</a:t>
            </a:r>
          </a:p>
          <a:p>
            <a:pPr marL="342900" indent="-342900" fontAlgn="t">
              <a:buFont typeface="+mj-lt"/>
              <a:buAutoNum type="arabicPeriod"/>
            </a:pPr>
            <a:r>
              <a:rPr lang="en-US" dirty="0">
                <a:solidFill>
                  <a:schemeClr val="tx1"/>
                </a:solidFill>
                <a:latin typeface="Tahoma" pitchFamily="34" charset="0"/>
                <a:ea typeface="Tahoma" pitchFamily="34" charset="0"/>
                <a:cs typeface="Tahoma" pitchFamily="34" charset="0"/>
              </a:rPr>
              <a:t>Log in to your WooCommerce account, navigate to Settings and click the Checkout/Payment Gateways tab.</a:t>
            </a:r>
          </a:p>
          <a:p>
            <a:pPr marL="342900" indent="-342900" fontAlgn="t">
              <a:buFont typeface="+mj-lt"/>
              <a:buAutoNum type="arabicPeriod"/>
            </a:pPr>
            <a:r>
              <a:rPr lang="en-US" dirty="0">
                <a:solidFill>
                  <a:schemeClr val="tx1"/>
                </a:solidFill>
                <a:latin typeface="Tahoma" pitchFamily="34" charset="0"/>
                <a:ea typeface="Tahoma" pitchFamily="34" charset="0"/>
                <a:cs typeface="Tahoma" pitchFamily="34" charset="0"/>
              </a:rPr>
              <a:t>Click Razorpay to edit the settings.</a:t>
            </a:r>
          </a:p>
          <a:p>
            <a:pPr marL="342900" indent="-342900" fontAlgn="t">
              <a:buFont typeface="+mj-lt"/>
              <a:buAutoNum type="arabicPeriod"/>
            </a:pPr>
            <a:r>
              <a:rPr lang="en-US" dirty="0">
                <a:solidFill>
                  <a:schemeClr val="tx1"/>
                </a:solidFill>
                <a:latin typeface="Tahoma" pitchFamily="34" charset="0"/>
                <a:ea typeface="Tahoma" pitchFamily="34" charset="0"/>
                <a:cs typeface="Tahoma" pitchFamily="34" charset="0"/>
              </a:rPr>
              <a:t>Enable the Payment Method, name it Credit Card/Debit Card/Internet Banking. This is shown on the Payment page your customer sees.</a:t>
            </a:r>
          </a:p>
          <a:p>
            <a:pPr marL="342900" indent="-342900">
              <a:buFont typeface="+mj-lt"/>
              <a:buAutoNum type="arabicPeriod"/>
            </a:pPr>
            <a:endParaRPr lang="en-IN" dirty="0">
              <a:solidFill>
                <a:schemeClr val="tx1"/>
              </a:solidFill>
              <a:latin typeface="Tahoma" pitchFamily="34" charset="0"/>
              <a:ea typeface="Tahoma" pitchFamily="34" charset="0"/>
              <a:cs typeface="Tahoma" pitchFamily="34" charset="0"/>
              <a:hlinkClick r:id="rId2"/>
            </a:endParaRPr>
          </a:p>
        </p:txBody>
      </p:sp>
      <p:sp>
        <p:nvSpPr>
          <p:cNvPr id="5" name="Rectangle 4"/>
          <p:cNvSpPr/>
          <p:nvPr/>
        </p:nvSpPr>
        <p:spPr>
          <a:xfrm>
            <a:off x="762000" y="4765964"/>
            <a:ext cx="7578436" cy="1413163"/>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2705595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5019" y="762002"/>
            <a:ext cx="7716981" cy="360218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fontAlgn="t">
              <a:buFont typeface="+mj-lt"/>
              <a:buAutoNum type="arabicPeriod"/>
            </a:pPr>
            <a:r>
              <a:rPr lang="en-US" dirty="0">
                <a:solidFill>
                  <a:schemeClr val="tx1"/>
                </a:solidFill>
                <a:latin typeface="Tahoma" pitchFamily="34" charset="0"/>
                <a:ea typeface="Tahoma" pitchFamily="34" charset="0"/>
                <a:cs typeface="Tahoma" pitchFamily="34" charset="0"/>
              </a:rPr>
              <a:t>Add in your [KEY_ID] and [KEY_SECRET] generated from the Razorpay </a:t>
            </a:r>
            <a:r>
              <a:rPr lang="en-US" dirty="0" smtClean="0">
                <a:solidFill>
                  <a:schemeClr val="tx1"/>
                </a:solidFill>
                <a:latin typeface="Tahoma" pitchFamily="34" charset="0"/>
                <a:ea typeface="Tahoma" pitchFamily="34" charset="0"/>
                <a:cs typeface="Tahoma" pitchFamily="34" charset="0"/>
              </a:rPr>
              <a:t>Dashboard.</a:t>
            </a:r>
            <a:endParaRPr lang="en-US" dirty="0"/>
          </a:p>
          <a:p>
            <a:pPr marL="342900" indent="-342900" fontAlgn="t">
              <a:buFont typeface="+mj-lt"/>
              <a:buAutoNum type="arabicPeriod"/>
            </a:pPr>
            <a:r>
              <a:rPr lang="en-US" dirty="0">
                <a:solidFill>
                  <a:schemeClr val="tx1"/>
                </a:solidFill>
                <a:latin typeface="Tahoma" pitchFamily="34" charset="0"/>
                <a:ea typeface="Tahoma" pitchFamily="34" charset="0"/>
                <a:cs typeface="Tahoma" pitchFamily="34" charset="0"/>
              </a:rPr>
              <a:t>Set the</a:t>
            </a:r>
            <a:r>
              <a:rPr lang="en-US" dirty="0"/>
              <a:t> </a:t>
            </a:r>
            <a:r>
              <a:rPr lang="en-US" b="1" dirty="0">
                <a:solidFill>
                  <a:schemeClr val="tx1"/>
                </a:solidFill>
                <a:latin typeface="Tahoma" pitchFamily="34" charset="0"/>
                <a:ea typeface="Tahoma" pitchFamily="34" charset="0"/>
                <a:cs typeface="Tahoma" pitchFamily="34" charset="0"/>
              </a:rPr>
              <a:t>Payment Action to Authorize and Capture</a:t>
            </a:r>
            <a:r>
              <a:rPr lang="en-US" dirty="0"/>
              <a:t> </a:t>
            </a:r>
            <a:r>
              <a:rPr lang="en-US" dirty="0">
                <a:solidFill>
                  <a:schemeClr val="tx1"/>
                </a:solidFill>
                <a:latin typeface="Tahoma" pitchFamily="34" charset="0"/>
                <a:ea typeface="Tahoma" pitchFamily="34" charset="0"/>
                <a:cs typeface="Tahoma" pitchFamily="34" charset="0"/>
              </a:rPr>
              <a:t>to auto-capture payments. If you want to capture payments manually from the Dashboard after manual verification, set the Payment Method to</a:t>
            </a:r>
            <a:r>
              <a:rPr lang="en-US" dirty="0"/>
              <a:t> </a:t>
            </a:r>
            <a:r>
              <a:rPr lang="en-US" b="1" dirty="0">
                <a:solidFill>
                  <a:schemeClr val="tx1"/>
                </a:solidFill>
                <a:latin typeface="Tahoma" pitchFamily="34" charset="0"/>
                <a:ea typeface="Tahoma" pitchFamily="34" charset="0"/>
                <a:cs typeface="Tahoma" pitchFamily="34" charset="0"/>
              </a:rPr>
              <a:t>Authorize</a:t>
            </a:r>
            <a:r>
              <a:rPr lang="en-US" b="1" dirty="0" smtClean="0">
                <a:solidFill>
                  <a:schemeClr val="tx1"/>
                </a:solidFill>
                <a:latin typeface="Tahoma" pitchFamily="34" charset="0"/>
                <a:ea typeface="Tahoma" pitchFamily="34" charset="0"/>
                <a:cs typeface="Tahoma" pitchFamily="34" charset="0"/>
              </a:rPr>
              <a:t>.</a:t>
            </a:r>
          </a:p>
          <a:p>
            <a:pPr fontAlgn="t"/>
            <a:endParaRPr lang="en-US" b="1" dirty="0" smtClean="0">
              <a:solidFill>
                <a:schemeClr val="tx1"/>
              </a:solidFill>
              <a:latin typeface="Tahoma" pitchFamily="34" charset="0"/>
              <a:ea typeface="Tahoma" pitchFamily="34" charset="0"/>
              <a:cs typeface="Tahoma" pitchFamily="34" charset="0"/>
            </a:endParaRPr>
          </a:p>
          <a:p>
            <a:r>
              <a:rPr lang="en-US" b="1" dirty="0">
                <a:solidFill>
                  <a:schemeClr val="accent2">
                    <a:lumMod val="75000"/>
                  </a:schemeClr>
                </a:solidFill>
                <a:latin typeface="Tahoma" pitchFamily="34" charset="0"/>
                <a:ea typeface="Tahoma" pitchFamily="34" charset="0"/>
                <a:cs typeface="Tahoma" pitchFamily="34" charset="0"/>
              </a:rPr>
              <a:t>Handy Tips</a:t>
            </a:r>
          </a:p>
          <a:p>
            <a:r>
              <a:rPr lang="en-US" dirty="0">
                <a:solidFill>
                  <a:schemeClr val="tx1"/>
                </a:solidFill>
                <a:latin typeface="Tahoma" pitchFamily="34" charset="0"/>
                <a:ea typeface="Tahoma" pitchFamily="34" charset="0"/>
                <a:cs typeface="Tahoma" pitchFamily="34" charset="0"/>
              </a:rPr>
              <a:t>Webhook is </a:t>
            </a:r>
            <a:r>
              <a:rPr lang="en-US" dirty="0">
                <a:solidFill>
                  <a:srgbClr val="0070C0"/>
                </a:solidFill>
                <a:latin typeface="Tahoma" pitchFamily="34" charset="0"/>
                <a:ea typeface="Tahoma" pitchFamily="34" charset="0"/>
                <a:cs typeface="Tahoma" pitchFamily="34" charset="0"/>
              </a:rPr>
              <a:t>auto-configured</a:t>
            </a:r>
            <a:r>
              <a:rPr lang="en-US" dirty="0">
                <a:solidFill>
                  <a:schemeClr val="tx1"/>
                </a:solidFill>
                <a:latin typeface="Tahoma" pitchFamily="34" charset="0"/>
                <a:ea typeface="Tahoma" pitchFamily="34" charset="0"/>
                <a:cs typeface="Tahoma" pitchFamily="34" charset="0"/>
              </a:rPr>
              <a:t> </a:t>
            </a:r>
            <a:r>
              <a:rPr lang="en-US" dirty="0" smtClean="0">
                <a:solidFill>
                  <a:schemeClr val="tx1"/>
                </a:solidFill>
                <a:latin typeface="Tahoma" pitchFamily="34" charset="0"/>
                <a:ea typeface="Tahoma" pitchFamily="34" charset="0"/>
                <a:cs typeface="Tahoma" pitchFamily="34" charset="0"/>
              </a:rPr>
              <a:t>when </a:t>
            </a:r>
            <a:r>
              <a:rPr lang="en-US" dirty="0">
                <a:solidFill>
                  <a:schemeClr val="tx1"/>
                </a:solidFill>
                <a:latin typeface="Tahoma" pitchFamily="34" charset="0"/>
                <a:ea typeface="Tahoma" pitchFamily="34" charset="0"/>
                <a:cs typeface="Tahoma" pitchFamily="34" charset="0"/>
              </a:rPr>
              <a:t>you enter and </a:t>
            </a:r>
            <a:r>
              <a:rPr lang="en-US" dirty="0">
                <a:solidFill>
                  <a:srgbClr val="0070C0"/>
                </a:solidFill>
                <a:latin typeface="Tahoma" pitchFamily="34" charset="0"/>
                <a:ea typeface="Tahoma" pitchFamily="34" charset="0"/>
                <a:cs typeface="Tahoma" pitchFamily="34" charset="0"/>
              </a:rPr>
              <a:t>save the API key ID and secret</a:t>
            </a:r>
            <a:r>
              <a:rPr lang="en-US" dirty="0">
                <a:solidFill>
                  <a:schemeClr val="tx2">
                    <a:lumMod val="60000"/>
                    <a:lumOff val="40000"/>
                  </a:schemeClr>
                </a:solidFill>
                <a:latin typeface="Tahoma" pitchFamily="34" charset="0"/>
                <a:ea typeface="Tahoma" pitchFamily="34" charset="0"/>
                <a:cs typeface="Tahoma" pitchFamily="34" charset="0"/>
              </a:rPr>
              <a:t> </a:t>
            </a:r>
            <a:r>
              <a:rPr lang="en-US" dirty="0">
                <a:solidFill>
                  <a:schemeClr val="tx1"/>
                </a:solidFill>
                <a:latin typeface="Tahoma" pitchFamily="34" charset="0"/>
                <a:ea typeface="Tahoma" pitchFamily="34" charset="0"/>
                <a:cs typeface="Tahoma" pitchFamily="34" charset="0"/>
              </a:rPr>
              <a:t>on the plugin settings page. You need to verify if webhooks are enabled on your </a:t>
            </a:r>
            <a:r>
              <a:rPr lang="en-US" dirty="0">
                <a:solidFill>
                  <a:srgbClr val="0070C0"/>
                </a:solidFill>
                <a:latin typeface="Tahoma" pitchFamily="34" charset="0"/>
                <a:ea typeface="Tahoma" pitchFamily="34" charset="0"/>
                <a:cs typeface="Tahoma" pitchFamily="34" charset="0"/>
              </a:rPr>
              <a:t>Razorpay Dashboard</a:t>
            </a:r>
            <a:r>
              <a:rPr lang="en-US" dirty="0" smtClean="0">
                <a:solidFill>
                  <a:schemeClr val="tx1"/>
                </a:solidFill>
                <a:latin typeface="Tahoma" pitchFamily="34" charset="0"/>
                <a:ea typeface="Tahoma" pitchFamily="34" charset="0"/>
                <a:cs typeface="Tahoma" pitchFamily="34" charset="0"/>
              </a:rPr>
              <a:t>. </a:t>
            </a:r>
            <a:r>
              <a:rPr lang="en-US" dirty="0">
                <a:solidFill>
                  <a:schemeClr val="tx1"/>
                </a:solidFill>
                <a:latin typeface="Tahoma" pitchFamily="34" charset="0"/>
                <a:ea typeface="Tahoma" pitchFamily="34" charset="0"/>
                <a:cs typeface="Tahoma" pitchFamily="34" charset="0"/>
              </a:rPr>
              <a:t>However, for versions lower than 3.5.0, you need to configure webhooks </a:t>
            </a:r>
            <a:r>
              <a:rPr lang="en-US" dirty="0" smtClean="0">
                <a:solidFill>
                  <a:schemeClr val="tx1"/>
                </a:solidFill>
                <a:latin typeface="Tahoma" pitchFamily="34" charset="0"/>
                <a:ea typeface="Tahoma" pitchFamily="34" charset="0"/>
                <a:cs typeface="Tahoma" pitchFamily="34" charset="0"/>
              </a:rPr>
              <a:t>manually</a:t>
            </a:r>
            <a:r>
              <a:rPr lang="en-US" dirty="0">
                <a:solidFill>
                  <a:schemeClr val="tx1"/>
                </a:solidFill>
                <a:latin typeface="Tahoma" pitchFamily="34" charset="0"/>
                <a:ea typeface="Tahoma" pitchFamily="34" charset="0"/>
                <a:cs typeface="Tahoma" pitchFamily="34" charset="0"/>
              </a:rPr>
              <a:t>.</a:t>
            </a:r>
          </a:p>
        </p:txBody>
      </p:sp>
      <p:sp>
        <p:nvSpPr>
          <p:cNvPr id="3" name="Rectangle 2"/>
          <p:cNvSpPr/>
          <p:nvPr/>
        </p:nvSpPr>
        <p:spPr>
          <a:xfrm>
            <a:off x="706582" y="4585855"/>
            <a:ext cx="7661563" cy="1551709"/>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Verify Payment </a:t>
            </a:r>
            <a:r>
              <a:rPr lang="en-US" b="1" dirty="0" smtClean="0">
                <a:solidFill>
                  <a:schemeClr val="tx1"/>
                </a:solidFill>
                <a:latin typeface="Tahoma" pitchFamily="34" charset="0"/>
                <a:ea typeface="Tahoma" pitchFamily="34" charset="0"/>
                <a:cs typeface="Tahoma" pitchFamily="34" charset="0"/>
              </a:rPr>
              <a:t>Status</a:t>
            </a:r>
          </a:p>
          <a:p>
            <a:endParaRPr lang="en-US" dirty="0">
              <a:solidFill>
                <a:schemeClr val="tx1"/>
              </a:solidFill>
              <a:latin typeface="Tahoma" pitchFamily="34" charset="0"/>
              <a:ea typeface="Tahoma" pitchFamily="34" charset="0"/>
              <a:cs typeface="Tahoma" pitchFamily="34" charset="0"/>
              <a:hlinkClick r:id="rId2"/>
            </a:endParaRPr>
          </a:p>
          <a:p>
            <a:r>
              <a:rPr lang="en-US" dirty="0">
                <a:solidFill>
                  <a:schemeClr val="tx1"/>
                </a:solidFill>
                <a:latin typeface="Tahoma" pitchFamily="34" charset="0"/>
                <a:ea typeface="Tahoma" pitchFamily="34" charset="0"/>
                <a:cs typeface="Tahoma" pitchFamily="34" charset="0"/>
              </a:rPr>
              <a:t>You can track the payment status from the </a:t>
            </a:r>
            <a:r>
              <a:rPr lang="en-US" dirty="0">
                <a:solidFill>
                  <a:srgbClr val="0070C0"/>
                </a:solidFill>
                <a:latin typeface="Tahoma" pitchFamily="34" charset="0"/>
                <a:ea typeface="Tahoma" pitchFamily="34" charset="0"/>
                <a:cs typeface="Tahoma" pitchFamily="34" charset="0"/>
              </a:rPr>
              <a:t>Razorpay Dashboard </a:t>
            </a:r>
            <a:r>
              <a:rPr lang="en-US" dirty="0">
                <a:solidFill>
                  <a:schemeClr val="tx1"/>
                </a:solidFill>
                <a:latin typeface="Tahoma" pitchFamily="34" charset="0"/>
                <a:ea typeface="Tahoma" pitchFamily="34" charset="0"/>
                <a:cs typeface="Tahoma" pitchFamily="34" charset="0"/>
              </a:rPr>
              <a:t>or </a:t>
            </a:r>
            <a:r>
              <a:rPr lang="en-US" dirty="0">
                <a:solidFill>
                  <a:srgbClr val="0070C0"/>
                </a:solidFill>
                <a:latin typeface="Tahoma" pitchFamily="34" charset="0"/>
                <a:ea typeface="Tahoma" pitchFamily="34" charset="0"/>
                <a:cs typeface="Tahoma" pitchFamily="34" charset="0"/>
              </a:rPr>
              <a:t>poll our APIs.</a:t>
            </a:r>
          </a:p>
        </p:txBody>
      </p:sp>
    </p:spTree>
    <p:extLst>
      <p:ext uri="{BB962C8B-B14F-4D97-AF65-F5344CB8AC3E}">
        <p14:creationId xmlns:p14="http://schemas.microsoft.com/office/powerpoint/2010/main" val="2461490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1163" y="706582"/>
            <a:ext cx="7675419" cy="218901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Verify Payment Status From </a:t>
            </a:r>
            <a:r>
              <a:rPr lang="en-US" b="1" dirty="0" smtClean="0">
                <a:solidFill>
                  <a:schemeClr val="tx1"/>
                </a:solidFill>
                <a:latin typeface="Tahoma" pitchFamily="34" charset="0"/>
                <a:ea typeface="Tahoma" pitchFamily="34" charset="0"/>
                <a:cs typeface="Tahoma" pitchFamily="34" charset="0"/>
              </a:rPr>
              <a:t>Dashboard</a:t>
            </a:r>
            <a:endParaRPr lang="en-US" b="1" dirty="0" smtClean="0">
              <a:solidFill>
                <a:schemeClr val="tx1"/>
              </a:solidFill>
              <a:latin typeface="Tahoma" pitchFamily="34" charset="0"/>
              <a:ea typeface="Tahoma" pitchFamily="34" charset="0"/>
              <a:cs typeface="Tahoma" pitchFamily="34" charset="0"/>
              <a:hlinkClick r:id="rId2"/>
            </a:endParaRPr>
          </a:p>
          <a:p>
            <a:endParaRPr lang="en-US" dirty="0">
              <a:solidFill>
                <a:schemeClr val="tx1"/>
              </a:solidFill>
              <a:latin typeface="Tahoma" pitchFamily="34" charset="0"/>
              <a:ea typeface="Tahoma" pitchFamily="34" charset="0"/>
              <a:cs typeface="Tahoma" pitchFamily="34" charset="0"/>
              <a:hlinkClick r:id="rId2"/>
            </a:endParaRPr>
          </a:p>
          <a:p>
            <a:pPr marL="342900" indent="-342900" fontAlgn="t">
              <a:buFont typeface="+mj-lt"/>
              <a:buAutoNum type="arabicPeriod"/>
            </a:pPr>
            <a:r>
              <a:rPr lang="en-US" dirty="0">
                <a:solidFill>
                  <a:schemeClr val="tx1"/>
                </a:solidFill>
                <a:latin typeface="Tahoma" pitchFamily="34" charset="0"/>
                <a:ea typeface="Tahoma" pitchFamily="34" charset="0"/>
                <a:cs typeface="Tahoma" pitchFamily="34" charset="0"/>
              </a:rPr>
              <a:t>Log in to the </a:t>
            </a:r>
            <a:r>
              <a:rPr lang="en-US" dirty="0">
                <a:solidFill>
                  <a:srgbClr val="0070C0"/>
                </a:solidFill>
                <a:latin typeface="Tahoma" pitchFamily="34" charset="0"/>
                <a:ea typeface="Tahoma" pitchFamily="34" charset="0"/>
                <a:cs typeface="Tahoma" pitchFamily="34" charset="0"/>
              </a:rPr>
              <a:t>Dashboard</a:t>
            </a:r>
            <a:r>
              <a:rPr lang="en-US" dirty="0" smtClean="0">
                <a:solidFill>
                  <a:schemeClr val="tx1"/>
                </a:solidFill>
                <a:latin typeface="Tahoma" pitchFamily="34" charset="0"/>
                <a:ea typeface="Tahoma" pitchFamily="34" charset="0"/>
                <a:cs typeface="Tahoma" pitchFamily="34" charset="0"/>
              </a:rPr>
              <a:t> and </a:t>
            </a:r>
            <a:r>
              <a:rPr lang="en-US" dirty="0">
                <a:solidFill>
                  <a:schemeClr val="tx1"/>
                </a:solidFill>
                <a:latin typeface="Tahoma" pitchFamily="34" charset="0"/>
                <a:ea typeface="Tahoma" pitchFamily="34" charset="0"/>
                <a:cs typeface="Tahoma" pitchFamily="34" charset="0"/>
              </a:rPr>
              <a:t>navigate to </a:t>
            </a:r>
            <a:r>
              <a:rPr lang="en-US" b="1" dirty="0">
                <a:solidFill>
                  <a:schemeClr val="tx1"/>
                </a:solidFill>
                <a:latin typeface="Tahoma" pitchFamily="34" charset="0"/>
                <a:ea typeface="Tahoma" pitchFamily="34" charset="0"/>
                <a:cs typeface="Tahoma" pitchFamily="34" charset="0"/>
              </a:rPr>
              <a:t>Transactions → Payments</a:t>
            </a:r>
            <a:r>
              <a:rPr lang="en-US" dirty="0" smtClean="0">
                <a:solidFill>
                  <a:schemeClr val="tx1"/>
                </a:solidFill>
                <a:latin typeface="Tahoma" pitchFamily="34" charset="0"/>
                <a:ea typeface="Tahoma" pitchFamily="34" charset="0"/>
                <a:cs typeface="Tahoma" pitchFamily="34" charset="0"/>
              </a:rPr>
              <a:t>.</a:t>
            </a:r>
          </a:p>
          <a:p>
            <a:pPr marL="342900" indent="-342900" fontAlgn="t">
              <a:buFont typeface="+mj-lt"/>
              <a:buAutoNum type="arabicPeriod"/>
            </a:pPr>
            <a:endParaRPr lang="en-US" dirty="0">
              <a:solidFill>
                <a:schemeClr val="tx1"/>
              </a:solidFill>
              <a:latin typeface="Tahoma" pitchFamily="34" charset="0"/>
              <a:ea typeface="Tahoma" pitchFamily="34" charset="0"/>
              <a:cs typeface="Tahoma" pitchFamily="34" charset="0"/>
            </a:endParaRPr>
          </a:p>
          <a:p>
            <a:pPr marL="342900" indent="-342900" fontAlgn="t">
              <a:buFont typeface="+mj-lt"/>
              <a:buAutoNum type="arabicPeriod"/>
            </a:pPr>
            <a:r>
              <a:rPr lang="en-US" dirty="0">
                <a:solidFill>
                  <a:schemeClr val="tx1"/>
                </a:solidFill>
                <a:latin typeface="Tahoma" pitchFamily="34" charset="0"/>
                <a:ea typeface="Tahoma" pitchFamily="34" charset="0"/>
                <a:cs typeface="Tahoma" pitchFamily="34" charset="0"/>
              </a:rPr>
              <a:t>Check if a </a:t>
            </a:r>
            <a:r>
              <a:rPr lang="en-US" dirty="0">
                <a:solidFill>
                  <a:srgbClr val="0070C0"/>
                </a:solidFill>
                <a:latin typeface="Tahoma" pitchFamily="34" charset="0"/>
                <a:ea typeface="Tahoma" pitchFamily="34" charset="0"/>
                <a:cs typeface="Tahoma" pitchFamily="34" charset="0"/>
              </a:rPr>
              <a:t>payment ID</a:t>
            </a:r>
            <a:r>
              <a:rPr lang="en-US" dirty="0">
                <a:solidFill>
                  <a:schemeClr val="tx1"/>
                </a:solidFill>
                <a:latin typeface="Tahoma" pitchFamily="34" charset="0"/>
                <a:ea typeface="Tahoma" pitchFamily="34" charset="0"/>
                <a:cs typeface="Tahoma" pitchFamily="34" charset="0"/>
              </a:rPr>
              <a:t> has been generated and note the status. In case of a successful payment, the status is marked as </a:t>
            </a:r>
            <a:r>
              <a:rPr lang="en-US" dirty="0">
                <a:solidFill>
                  <a:srgbClr val="0070C0"/>
                </a:solidFill>
                <a:latin typeface="Tahoma" pitchFamily="34" charset="0"/>
                <a:ea typeface="Tahoma" pitchFamily="34" charset="0"/>
                <a:cs typeface="Tahoma" pitchFamily="34" charset="0"/>
              </a:rPr>
              <a:t>captured</a:t>
            </a:r>
            <a:r>
              <a:rPr lang="en-US" dirty="0">
                <a:solidFill>
                  <a:schemeClr val="tx1"/>
                </a:solidFill>
                <a:latin typeface="Tahoma" pitchFamily="34" charset="0"/>
                <a:ea typeface="Tahoma" pitchFamily="34" charset="0"/>
                <a:cs typeface="Tahoma" pitchFamily="34" charset="0"/>
              </a:rPr>
              <a:t>.</a:t>
            </a:r>
          </a:p>
          <a:p>
            <a:pPr algn="ctr"/>
            <a:endParaRPr lang="en-IN" b="1" dirty="0" err="1" smtClean="0">
              <a:solidFill>
                <a:schemeClr val="tx1"/>
              </a:solidFill>
            </a:endParaRPr>
          </a:p>
        </p:txBody>
      </p:sp>
      <p:sp>
        <p:nvSpPr>
          <p:cNvPr id="4" name="Rectangle 3"/>
          <p:cNvSpPr/>
          <p:nvPr/>
        </p:nvSpPr>
        <p:spPr>
          <a:xfrm>
            <a:off x="637309" y="3144983"/>
            <a:ext cx="7703127" cy="304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1856379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364" y="595745"/>
            <a:ext cx="7952509" cy="563880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Poll </a:t>
            </a:r>
            <a:r>
              <a:rPr lang="en-US" b="1" dirty="0" smtClean="0">
                <a:solidFill>
                  <a:schemeClr val="tx1"/>
                </a:solidFill>
                <a:latin typeface="Tahoma" pitchFamily="34" charset="0"/>
                <a:ea typeface="Tahoma" pitchFamily="34" charset="0"/>
                <a:cs typeface="Tahoma" pitchFamily="34" charset="0"/>
              </a:rPr>
              <a:t>APIs</a:t>
            </a:r>
          </a:p>
          <a:p>
            <a:endParaRPr lang="en-US" b="1" dirty="0">
              <a:solidFill>
                <a:schemeClr val="tx1"/>
              </a:solidFill>
              <a:latin typeface="Tahoma" pitchFamily="34" charset="0"/>
              <a:ea typeface="Tahoma" pitchFamily="34" charset="0"/>
              <a:cs typeface="Tahoma" pitchFamily="34" charset="0"/>
              <a:hlinkClick r:id="rId2"/>
            </a:endParaRPr>
          </a:p>
          <a:p>
            <a:r>
              <a:rPr lang="en-US" dirty="0">
                <a:solidFill>
                  <a:schemeClr val="tx1"/>
                </a:solidFill>
                <a:latin typeface="Tahoma" pitchFamily="34" charset="0"/>
                <a:ea typeface="Tahoma" pitchFamily="34" charset="0"/>
                <a:cs typeface="Tahoma" pitchFamily="34" charset="0"/>
              </a:rPr>
              <a:t>Poll Payment </a:t>
            </a:r>
            <a:r>
              <a:rPr lang="en-US" dirty="0" smtClean="0">
                <a:solidFill>
                  <a:schemeClr val="tx1"/>
                </a:solidFill>
                <a:latin typeface="Tahoma" pitchFamily="34" charset="0"/>
                <a:ea typeface="Tahoma" pitchFamily="34" charset="0"/>
                <a:cs typeface="Tahoma" pitchFamily="34" charset="0"/>
              </a:rPr>
              <a:t>APIs to </a:t>
            </a:r>
            <a:r>
              <a:rPr lang="en-US" dirty="0">
                <a:solidFill>
                  <a:schemeClr val="tx1"/>
                </a:solidFill>
                <a:latin typeface="Tahoma" pitchFamily="34" charset="0"/>
                <a:ea typeface="Tahoma" pitchFamily="34" charset="0"/>
                <a:cs typeface="Tahoma" pitchFamily="34" charset="0"/>
              </a:rPr>
              <a:t>check the payment status</a:t>
            </a:r>
            <a:r>
              <a:rPr lang="en-US" dirty="0" smtClean="0">
                <a:solidFill>
                  <a:schemeClr val="tx1"/>
                </a:solidFill>
                <a:latin typeface="Tahoma" pitchFamily="34" charset="0"/>
                <a:ea typeface="Tahoma" pitchFamily="34" charset="0"/>
                <a:cs typeface="Tahoma" pitchFamily="34" charset="0"/>
              </a:rPr>
              <a:t>.</a:t>
            </a:r>
          </a:p>
          <a:p>
            <a:endParaRPr lang="en-US" dirty="0" smtClean="0">
              <a:solidFill>
                <a:schemeClr val="tx1"/>
              </a:solidFill>
              <a:latin typeface="Tahoma" pitchFamily="34" charset="0"/>
              <a:ea typeface="Tahoma" pitchFamily="34" charset="0"/>
              <a:cs typeface="Tahoma" pitchFamily="34" charset="0"/>
            </a:endParaRPr>
          </a:p>
          <a:p>
            <a:r>
              <a:rPr lang="en-US" b="1" dirty="0">
                <a:solidFill>
                  <a:schemeClr val="tx1"/>
                </a:solidFill>
                <a:latin typeface="Tahoma" pitchFamily="34" charset="0"/>
                <a:ea typeface="Tahoma" pitchFamily="34" charset="0"/>
                <a:cs typeface="Tahoma" pitchFamily="34" charset="0"/>
              </a:rPr>
              <a:t>Test Integration</a:t>
            </a:r>
          </a:p>
          <a:p>
            <a:r>
              <a:rPr lang="en-US" dirty="0">
                <a:solidFill>
                  <a:schemeClr val="tx1"/>
                </a:solidFill>
                <a:latin typeface="Tahoma" pitchFamily="34" charset="0"/>
                <a:ea typeface="Tahoma" pitchFamily="34" charset="0"/>
                <a:cs typeface="Tahoma" pitchFamily="34" charset="0"/>
              </a:rPr>
              <a:t>Steps to test if the WooCommerce integration was successful</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After the integration is complete, a Pay button will appear on your web page/app. You need to click the button and make a test transaction to ensure that the integration is working as expected. You can start accepting actual payments from your customers once the test is successful</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You can make test payments using one of the payment methods configured at the Checkout</a:t>
            </a:r>
            <a:r>
              <a:rPr lang="en-US" dirty="0" smtClean="0">
                <a:solidFill>
                  <a:schemeClr val="tx1"/>
                </a:solidFill>
                <a:latin typeface="Tahoma" pitchFamily="34" charset="0"/>
                <a:ea typeface="Tahoma" pitchFamily="34" charset="0"/>
                <a:cs typeface="Tahoma" pitchFamily="34" charset="0"/>
              </a:rPr>
              <a:t>.</a:t>
            </a:r>
          </a:p>
          <a:p>
            <a:endParaRPr lang="en-US" dirty="0">
              <a:solidFill>
                <a:schemeClr val="tx1"/>
              </a:solidFill>
              <a:latin typeface="Tahoma" pitchFamily="34" charset="0"/>
              <a:ea typeface="Tahoma" pitchFamily="34" charset="0"/>
              <a:cs typeface="Tahoma" pitchFamily="34" charset="0"/>
            </a:endParaRPr>
          </a:p>
          <a:p>
            <a:pPr marL="285750" indent="-285750" fontAlgn="t">
              <a:buFont typeface="Arial" pitchFamily="34" charset="0"/>
              <a:buChar char="•"/>
            </a:pPr>
            <a:r>
              <a:rPr lang="en-US" dirty="0">
                <a:solidFill>
                  <a:schemeClr val="tx1"/>
                </a:solidFill>
                <a:latin typeface="Tahoma" pitchFamily="34" charset="0"/>
                <a:ea typeface="Tahoma" pitchFamily="34" charset="0"/>
                <a:cs typeface="Tahoma" pitchFamily="34" charset="0"/>
              </a:rPr>
              <a:t>No money is deducted from the customer's account as this is a simulated transaction</a:t>
            </a:r>
            <a:r>
              <a:rPr lang="en-US" dirty="0" smtClean="0">
                <a:solidFill>
                  <a:schemeClr val="tx1"/>
                </a:solidFill>
                <a:latin typeface="Tahoma" pitchFamily="34" charset="0"/>
                <a:ea typeface="Tahoma" pitchFamily="34" charset="0"/>
                <a:cs typeface="Tahoma" pitchFamily="34" charset="0"/>
              </a:rPr>
              <a:t>.</a:t>
            </a:r>
          </a:p>
          <a:p>
            <a:pPr marL="285750" indent="-285750" fontAlgn="t">
              <a:buFont typeface="Arial" pitchFamily="34" charset="0"/>
              <a:buChar char="•"/>
            </a:pPr>
            <a:endParaRPr lang="en-US" dirty="0">
              <a:solidFill>
                <a:schemeClr val="tx1"/>
              </a:solidFill>
              <a:latin typeface="Tahoma" pitchFamily="34" charset="0"/>
              <a:ea typeface="Tahoma" pitchFamily="34" charset="0"/>
              <a:cs typeface="Tahoma" pitchFamily="34" charset="0"/>
            </a:endParaRPr>
          </a:p>
          <a:p>
            <a:pPr marL="285750" indent="-285750" fontAlgn="t">
              <a:buFont typeface="Arial" pitchFamily="34" charset="0"/>
              <a:buChar char="•"/>
            </a:pPr>
            <a:r>
              <a:rPr lang="en-US" dirty="0">
                <a:solidFill>
                  <a:schemeClr val="tx1"/>
                </a:solidFill>
                <a:latin typeface="Tahoma" pitchFamily="34" charset="0"/>
                <a:ea typeface="Tahoma" pitchFamily="34" charset="0"/>
                <a:cs typeface="Tahoma" pitchFamily="34" charset="0"/>
              </a:rPr>
              <a:t>Ensure you have entered the API keys generated in the test mode in the Checkout code.</a:t>
            </a:r>
          </a:p>
          <a:p>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372934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873" y="346364"/>
            <a:ext cx="7910945" cy="6511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Tahoma" pitchFamily="34" charset="0"/>
                <a:ea typeface="Tahoma" pitchFamily="34" charset="0"/>
                <a:cs typeface="Tahoma" pitchFamily="34" charset="0"/>
              </a:rPr>
              <a:t>Add New Product</a:t>
            </a:r>
            <a:endParaRPr lang="en-IN" sz="2400" b="1" dirty="0" err="1">
              <a:solidFill>
                <a:schemeClr val="accent5">
                  <a:lumMod val="75000"/>
                </a:schemeClr>
              </a:solidFill>
              <a:latin typeface="Tahoma" pitchFamily="34" charset="0"/>
              <a:ea typeface="Tahoma" pitchFamily="34" charset="0"/>
              <a:cs typeface="Tahoma" pitchFamily="34" charset="0"/>
            </a:endParaRPr>
          </a:p>
        </p:txBody>
      </p:sp>
      <p:sp>
        <p:nvSpPr>
          <p:cNvPr id="3" name="Rectangle 2"/>
          <p:cNvSpPr/>
          <p:nvPr/>
        </p:nvSpPr>
        <p:spPr>
          <a:xfrm>
            <a:off x="706581" y="1191491"/>
            <a:ext cx="7786255" cy="486294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Each product you sell on your WordPress site should get its own product page. Once a product has a product page, it can be added to your store</a:t>
            </a:r>
            <a:r>
              <a:rPr lang="en-US" dirty="0" smtClean="0">
                <a:solidFill>
                  <a:schemeClr val="tx1"/>
                </a:solidFill>
                <a:latin typeface="Tahoma" pitchFamily="34" charset="0"/>
                <a:ea typeface="Tahoma" pitchFamily="34" charset="0"/>
                <a:cs typeface="Tahoma" pitchFamily="34" charset="0"/>
              </a:rPr>
              <a:t>.</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Remember that you don’t need a page for each individual product variation that you have offer. For example, maybe you sell 3 different t-shirt designs and each comes in 3 colors and 4 sizes. That comes out to 36 possible combinations. But you don’t need to build 36 pages. Instead, consider building 3 different product pages (one for each design) and each one can have attributes so that buyers can choose the color and size they want. </a:t>
            </a:r>
            <a:endParaRPr lang="en-US" dirty="0" smtClean="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 </a:t>
            </a:r>
          </a:p>
          <a:p>
            <a:pPr fontAlgn="base"/>
            <a:r>
              <a:rPr lang="en-US" dirty="0">
                <a:solidFill>
                  <a:schemeClr val="tx1"/>
                </a:solidFill>
                <a:latin typeface="Tahoma" pitchFamily="34" charset="0"/>
                <a:ea typeface="Tahoma" pitchFamily="34" charset="0"/>
                <a:cs typeface="Tahoma" pitchFamily="34" charset="0"/>
              </a:rPr>
              <a:t>It’s a good idea to have a spreadsheet or list handy of all the products (and their variations) for which you need to build pages</a:t>
            </a:r>
            <a:r>
              <a:rPr lang="en-US" dirty="0" smtClean="0">
                <a:solidFill>
                  <a:schemeClr val="tx1"/>
                </a:solidFill>
                <a:latin typeface="Tahoma" pitchFamily="34" charset="0"/>
                <a:ea typeface="Tahoma" pitchFamily="34" charset="0"/>
                <a:cs typeface="Tahoma" pitchFamily="34" charset="0"/>
              </a:rPr>
              <a:t>.</a:t>
            </a:r>
          </a:p>
          <a:p>
            <a:pPr fontAlgn="base"/>
            <a:r>
              <a:rPr lang="en-US" dirty="0">
                <a:solidFill>
                  <a:schemeClr val="tx1"/>
                </a:solidFill>
                <a:latin typeface="Tahoma" pitchFamily="34" charset="0"/>
                <a:ea typeface="Tahoma" pitchFamily="34" charset="0"/>
                <a:cs typeface="Tahoma" pitchFamily="34" charset="0"/>
              </a:rPr>
              <a:t> </a:t>
            </a:r>
          </a:p>
          <a:p>
            <a:pPr fontAlgn="base"/>
            <a:r>
              <a:rPr lang="en-US" dirty="0">
                <a:solidFill>
                  <a:schemeClr val="tx1"/>
                </a:solidFill>
                <a:latin typeface="Tahoma" pitchFamily="34" charset="0"/>
                <a:ea typeface="Tahoma" pitchFamily="34" charset="0"/>
                <a:cs typeface="Tahoma" pitchFamily="34" charset="0"/>
              </a:rPr>
              <a:t>To build your first product, go to your </a:t>
            </a:r>
            <a:r>
              <a:rPr lang="en-US" b="1" dirty="0">
                <a:solidFill>
                  <a:schemeClr val="tx1"/>
                </a:solidFill>
                <a:latin typeface="Tahoma" pitchFamily="34" charset="0"/>
                <a:ea typeface="Tahoma" pitchFamily="34" charset="0"/>
                <a:cs typeface="Tahoma" pitchFamily="34" charset="0"/>
              </a:rPr>
              <a:t>Dashboard</a:t>
            </a:r>
            <a:r>
              <a:rPr lang="en-US" dirty="0">
                <a:solidFill>
                  <a:schemeClr val="tx1"/>
                </a:solidFill>
                <a:latin typeface="Tahoma" pitchFamily="34" charset="0"/>
                <a:ea typeface="Tahoma" pitchFamily="34" charset="0"/>
                <a:cs typeface="Tahoma" pitchFamily="34" charset="0"/>
              </a:rPr>
              <a:t>, then go to “</a:t>
            </a:r>
            <a:r>
              <a:rPr lang="en-US" b="1" dirty="0">
                <a:solidFill>
                  <a:schemeClr val="tx1"/>
                </a:solidFill>
                <a:latin typeface="Tahoma" pitchFamily="34" charset="0"/>
                <a:ea typeface="Tahoma" pitchFamily="34" charset="0"/>
                <a:cs typeface="Tahoma" pitchFamily="34" charset="0"/>
              </a:rPr>
              <a:t>Products</a:t>
            </a:r>
            <a:r>
              <a:rPr lang="en-US" dirty="0">
                <a:solidFill>
                  <a:schemeClr val="tx1"/>
                </a:solidFill>
                <a:latin typeface="Tahoma" pitchFamily="34" charset="0"/>
                <a:ea typeface="Tahoma" pitchFamily="34" charset="0"/>
                <a:cs typeface="Tahoma" pitchFamily="34" charset="0"/>
              </a:rPr>
              <a:t>”, and “</a:t>
            </a:r>
            <a:r>
              <a:rPr lang="en-US" b="1" dirty="0">
                <a:solidFill>
                  <a:schemeClr val="tx1"/>
                </a:solidFill>
                <a:latin typeface="Tahoma" pitchFamily="34" charset="0"/>
                <a:ea typeface="Tahoma" pitchFamily="34" charset="0"/>
                <a:cs typeface="Tahoma" pitchFamily="34" charset="0"/>
              </a:rPr>
              <a:t>Add New</a:t>
            </a:r>
            <a:r>
              <a:rPr lang="en-US" dirty="0">
                <a:solidFill>
                  <a:schemeClr val="tx1"/>
                </a:solidFill>
                <a:latin typeface="Tahoma" pitchFamily="34" charset="0"/>
                <a:ea typeface="Tahoma" pitchFamily="34" charset="0"/>
                <a:cs typeface="Tahoma" pitchFamily="34" charset="0"/>
              </a:rPr>
              <a:t>”. </a:t>
            </a:r>
          </a:p>
        </p:txBody>
      </p:sp>
    </p:spTree>
    <p:extLst>
      <p:ext uri="{BB962C8B-B14F-4D97-AF65-F5344CB8AC3E}">
        <p14:creationId xmlns:p14="http://schemas.microsoft.com/office/powerpoint/2010/main" val="3478693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5237" y="734291"/>
            <a:ext cx="7135090" cy="422563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955964" y="5195456"/>
            <a:ext cx="7315200" cy="8174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There are a few sections you will need to fill out before publishing your first product:</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679929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7927" y="762001"/>
            <a:ext cx="7994073" cy="5278582"/>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a:solidFill>
                  <a:schemeClr val="tx1"/>
                </a:solidFill>
                <a:latin typeface="Tahoma" pitchFamily="34" charset="0"/>
                <a:ea typeface="Tahoma" pitchFamily="34" charset="0"/>
                <a:cs typeface="Tahoma" pitchFamily="34" charset="0"/>
              </a:rPr>
              <a:t>Product Name – </a:t>
            </a:r>
            <a:r>
              <a:rPr lang="en-US" dirty="0">
                <a:solidFill>
                  <a:schemeClr val="tx1"/>
                </a:solidFill>
                <a:latin typeface="Tahoma" pitchFamily="34" charset="0"/>
                <a:ea typeface="Tahoma" pitchFamily="34" charset="0"/>
                <a:cs typeface="Tahoma" pitchFamily="34" charset="0"/>
              </a:rPr>
              <a:t>This should be fairly short, but descriptive. Avoid keyword stuffing!</a:t>
            </a:r>
          </a:p>
          <a:p>
            <a:pPr fontAlgn="base"/>
            <a:r>
              <a:rPr lang="en-US" b="1" dirty="0">
                <a:solidFill>
                  <a:schemeClr val="tx1"/>
                </a:solidFill>
                <a:latin typeface="Tahoma" pitchFamily="34" charset="0"/>
                <a:ea typeface="Tahoma" pitchFamily="34" charset="0"/>
                <a:cs typeface="Tahoma" pitchFamily="34" charset="0"/>
              </a:rPr>
              <a:t>Product Description – </a:t>
            </a:r>
            <a:r>
              <a:rPr lang="en-US" dirty="0">
                <a:solidFill>
                  <a:schemeClr val="tx1"/>
                </a:solidFill>
                <a:latin typeface="Tahoma" pitchFamily="34" charset="0"/>
                <a:ea typeface="Tahoma" pitchFamily="34" charset="0"/>
                <a:cs typeface="Tahoma" pitchFamily="34" charset="0"/>
              </a:rPr>
              <a:t>This is where you can go into depth about what makes this product amazing. Think about describing what it’s made of, what it could be used for, etc. </a:t>
            </a:r>
          </a:p>
          <a:p>
            <a:pPr fontAlgn="base"/>
            <a:r>
              <a:rPr lang="en-US" b="1" dirty="0">
                <a:solidFill>
                  <a:schemeClr val="tx1"/>
                </a:solidFill>
                <a:latin typeface="Tahoma" pitchFamily="34" charset="0"/>
                <a:ea typeface="Tahoma" pitchFamily="34" charset="0"/>
                <a:cs typeface="Tahoma" pitchFamily="34" charset="0"/>
              </a:rPr>
              <a:t>Category –</a:t>
            </a:r>
            <a:r>
              <a:rPr lang="en-US" dirty="0"/>
              <a:t> </a:t>
            </a:r>
            <a:r>
              <a:rPr lang="en-US" dirty="0">
                <a:solidFill>
                  <a:schemeClr val="tx1"/>
                </a:solidFill>
                <a:latin typeface="Tahoma" pitchFamily="34" charset="0"/>
                <a:ea typeface="Tahoma" pitchFamily="34" charset="0"/>
                <a:cs typeface="Tahoma" pitchFamily="34" charset="0"/>
              </a:rPr>
              <a:t>It’s a good idea to sort products into basic categories. If you need inspiration, check out a competitor’s website to see how they sort their products. </a:t>
            </a:r>
          </a:p>
          <a:p>
            <a:pPr fontAlgn="base"/>
            <a:r>
              <a:rPr lang="en-US" b="1" dirty="0">
                <a:solidFill>
                  <a:schemeClr val="tx1"/>
                </a:solidFill>
                <a:latin typeface="Tahoma" pitchFamily="34" charset="0"/>
                <a:ea typeface="Tahoma" pitchFamily="34" charset="0"/>
                <a:cs typeface="Tahoma" pitchFamily="34" charset="0"/>
              </a:rPr>
              <a:t>Tag –</a:t>
            </a:r>
            <a:r>
              <a:rPr lang="en-US" dirty="0"/>
              <a:t> </a:t>
            </a:r>
            <a:r>
              <a:rPr lang="en-US" dirty="0">
                <a:solidFill>
                  <a:schemeClr val="tx1"/>
                </a:solidFill>
                <a:latin typeface="Tahoma" pitchFamily="34" charset="0"/>
                <a:ea typeface="Tahoma" pitchFamily="34" charset="0"/>
                <a:cs typeface="Tahoma" pitchFamily="34" charset="0"/>
              </a:rPr>
              <a:t>Tags are optional, but very handy for sorting. Tags could describe things like color, size, style, flavor, etc.</a:t>
            </a:r>
          </a:p>
          <a:p>
            <a:pPr fontAlgn="base"/>
            <a:r>
              <a:rPr lang="en-US" b="1" dirty="0">
                <a:solidFill>
                  <a:schemeClr val="tx1"/>
                </a:solidFill>
                <a:latin typeface="Tahoma" pitchFamily="34" charset="0"/>
                <a:ea typeface="Tahoma" pitchFamily="34" charset="0"/>
                <a:cs typeface="Tahoma" pitchFamily="34" charset="0"/>
              </a:rPr>
              <a:t>Image –</a:t>
            </a:r>
            <a:r>
              <a:rPr lang="en-US" dirty="0"/>
              <a:t> </a:t>
            </a:r>
            <a:r>
              <a:rPr lang="en-US" dirty="0">
                <a:solidFill>
                  <a:schemeClr val="tx1"/>
                </a:solidFill>
                <a:latin typeface="Tahoma" pitchFamily="34" charset="0"/>
                <a:ea typeface="Tahoma" pitchFamily="34" charset="0"/>
                <a:cs typeface="Tahoma" pitchFamily="34" charset="0"/>
              </a:rPr>
              <a:t>Upload at least one high quality image showing off the product. Showing images being used or worn is often preferable to showing them on a plain background.</a:t>
            </a:r>
          </a:p>
          <a:p>
            <a:pPr fontAlgn="base"/>
            <a:r>
              <a:rPr lang="en-US" b="1" dirty="0">
                <a:solidFill>
                  <a:schemeClr val="tx1"/>
                </a:solidFill>
                <a:latin typeface="Tahoma" pitchFamily="34" charset="0"/>
                <a:ea typeface="Tahoma" pitchFamily="34" charset="0"/>
                <a:cs typeface="Tahoma" pitchFamily="34" charset="0"/>
              </a:rPr>
              <a:t>Price –</a:t>
            </a:r>
            <a:r>
              <a:rPr lang="en-US" dirty="0"/>
              <a:t> </a:t>
            </a:r>
            <a:r>
              <a:rPr lang="en-US" dirty="0">
                <a:solidFill>
                  <a:schemeClr val="tx1"/>
                </a:solidFill>
                <a:latin typeface="Tahoma" pitchFamily="34" charset="0"/>
                <a:ea typeface="Tahoma" pitchFamily="34" charset="0"/>
                <a:cs typeface="Tahoma" pitchFamily="34" charset="0"/>
              </a:rPr>
              <a:t>This part is self-explanatory!</a:t>
            </a:r>
          </a:p>
          <a:p>
            <a:pPr fontAlgn="base"/>
            <a:r>
              <a:rPr lang="en-US" b="1" dirty="0">
                <a:solidFill>
                  <a:schemeClr val="tx1"/>
                </a:solidFill>
                <a:latin typeface="Tahoma" pitchFamily="34" charset="0"/>
                <a:ea typeface="Tahoma" pitchFamily="34" charset="0"/>
                <a:cs typeface="Tahoma" pitchFamily="34" charset="0"/>
              </a:rPr>
              <a:t>Stock (optional) – </a:t>
            </a:r>
            <a:r>
              <a:rPr lang="en-US" dirty="0">
                <a:solidFill>
                  <a:schemeClr val="tx1"/>
                </a:solidFill>
                <a:latin typeface="Tahoma" pitchFamily="34" charset="0"/>
                <a:ea typeface="Tahoma" pitchFamily="34" charset="0"/>
                <a:cs typeface="Tahoma" pitchFamily="34" charset="0"/>
              </a:rPr>
              <a:t>Do you only have a limited number available? Add a stock number so that you don’t oversell. </a:t>
            </a:r>
          </a:p>
          <a:p>
            <a:pPr fontAlgn="base"/>
            <a:r>
              <a:rPr lang="en-US" b="1" dirty="0">
                <a:solidFill>
                  <a:schemeClr val="tx1"/>
                </a:solidFill>
                <a:latin typeface="Tahoma" pitchFamily="34" charset="0"/>
                <a:ea typeface="Tahoma" pitchFamily="34" charset="0"/>
                <a:cs typeface="Tahoma" pitchFamily="34" charset="0"/>
              </a:rPr>
              <a:t>Shipping – </a:t>
            </a:r>
            <a:r>
              <a:rPr lang="en-US" dirty="0">
                <a:solidFill>
                  <a:schemeClr val="tx1"/>
                </a:solidFill>
                <a:latin typeface="Tahoma" pitchFamily="34" charset="0"/>
                <a:ea typeface="Tahoma" pitchFamily="34" charset="0"/>
                <a:cs typeface="Tahoma" pitchFamily="34" charset="0"/>
              </a:rPr>
              <a:t>Add your shipping details if you are mailing products to buyers directly</a:t>
            </a:r>
            <a:r>
              <a:rPr lang="en-US" dirty="0" smtClean="0"/>
              <a:t>.</a:t>
            </a:r>
            <a:endParaRPr lang="en-US" dirty="0"/>
          </a:p>
        </p:txBody>
      </p:sp>
    </p:spTree>
    <p:extLst>
      <p:ext uri="{BB962C8B-B14F-4D97-AF65-F5344CB8AC3E}">
        <p14:creationId xmlns:p14="http://schemas.microsoft.com/office/powerpoint/2010/main" val="1673932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1891" y="1995055"/>
            <a:ext cx="7550727" cy="311727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332509" y="5195455"/>
            <a:ext cx="8395855" cy="10252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Once all of these options have been set, your product is ready to publish! Click the “</a:t>
            </a:r>
            <a:r>
              <a:rPr lang="en-US" b="1" dirty="0">
                <a:solidFill>
                  <a:schemeClr val="tx1"/>
                </a:solidFill>
                <a:latin typeface="Tahoma" pitchFamily="34" charset="0"/>
                <a:ea typeface="Tahoma" pitchFamily="34" charset="0"/>
                <a:cs typeface="Tahoma" pitchFamily="34" charset="0"/>
              </a:rPr>
              <a:t>Publish</a:t>
            </a:r>
            <a:r>
              <a:rPr lang="en-US" dirty="0">
                <a:solidFill>
                  <a:schemeClr val="tx1"/>
                </a:solidFill>
                <a:latin typeface="Tahoma" pitchFamily="34" charset="0"/>
                <a:ea typeface="Tahoma" pitchFamily="34" charset="0"/>
                <a:cs typeface="Tahoma" pitchFamily="34" charset="0"/>
              </a:rPr>
              <a:t>” button to publish this product. </a:t>
            </a:r>
            <a:endParaRPr lang="en-US" dirty="0" smtClean="0">
              <a:solidFill>
                <a:schemeClr val="tx1"/>
              </a:solidFill>
              <a:latin typeface="Tahoma" pitchFamily="34" charset="0"/>
              <a:ea typeface="Tahoma" pitchFamily="34" charset="0"/>
              <a:cs typeface="Tahoma" pitchFamily="34" charset="0"/>
            </a:endParaRPr>
          </a:p>
          <a:p>
            <a:pPr fontAlgn="base"/>
            <a:r>
              <a:rPr lang="en-US" dirty="0" smtClean="0">
                <a:solidFill>
                  <a:schemeClr val="tx1"/>
                </a:solidFill>
                <a:latin typeface="Tahoma" pitchFamily="34" charset="0"/>
                <a:ea typeface="Tahoma" pitchFamily="34" charset="0"/>
                <a:cs typeface="Tahoma" pitchFamily="34" charset="0"/>
              </a:rPr>
              <a:t>Congratulations</a:t>
            </a:r>
            <a:r>
              <a:rPr lang="en-US" dirty="0">
                <a:solidFill>
                  <a:schemeClr val="tx1"/>
                </a:solidFill>
                <a:latin typeface="Tahoma" pitchFamily="34" charset="0"/>
                <a:ea typeface="Tahoma" pitchFamily="34" charset="0"/>
                <a:cs typeface="Tahoma" pitchFamily="34" charset="0"/>
              </a:rPr>
              <a:t>! You can view your product now using the “</a:t>
            </a:r>
            <a:r>
              <a:rPr lang="en-US" b="1" dirty="0">
                <a:solidFill>
                  <a:schemeClr val="tx1"/>
                </a:solidFill>
                <a:latin typeface="Tahoma" pitchFamily="34" charset="0"/>
                <a:ea typeface="Tahoma" pitchFamily="34" charset="0"/>
                <a:cs typeface="Tahoma" pitchFamily="34" charset="0"/>
              </a:rPr>
              <a:t>Preview</a:t>
            </a:r>
            <a:r>
              <a:rPr lang="en-US" dirty="0">
                <a:solidFill>
                  <a:schemeClr val="tx1"/>
                </a:solidFill>
                <a:latin typeface="Tahoma" pitchFamily="34" charset="0"/>
                <a:ea typeface="Tahoma" pitchFamily="34" charset="0"/>
                <a:cs typeface="Tahoma" pitchFamily="34" charset="0"/>
              </a:rPr>
              <a:t>” button.</a:t>
            </a:r>
          </a:p>
        </p:txBody>
      </p:sp>
      <p:sp>
        <p:nvSpPr>
          <p:cNvPr id="4" name="Rectangle 3"/>
          <p:cNvSpPr/>
          <p:nvPr/>
        </p:nvSpPr>
        <p:spPr>
          <a:xfrm>
            <a:off x="498764" y="457199"/>
            <a:ext cx="7689272" cy="13023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a:solidFill>
                  <a:schemeClr val="tx1"/>
                </a:solidFill>
                <a:latin typeface="Tahoma" pitchFamily="34" charset="0"/>
                <a:ea typeface="Tahoma" pitchFamily="34" charset="0"/>
                <a:cs typeface="Tahoma" pitchFamily="34" charset="0"/>
              </a:rPr>
              <a:t>Attributes (optional) – </a:t>
            </a:r>
            <a:r>
              <a:rPr lang="en-US" dirty="0">
                <a:solidFill>
                  <a:schemeClr val="tx1"/>
                </a:solidFill>
                <a:latin typeface="Tahoma" pitchFamily="34" charset="0"/>
                <a:ea typeface="Tahoma" pitchFamily="34" charset="0"/>
                <a:cs typeface="Tahoma" pitchFamily="34" charset="0"/>
              </a:rPr>
              <a:t>If you have variations of your product, add them here. For example, we talked about t-shirts before. This is where you would add details like styles, sizes, colors, etc. so that the buyer can select the exact kind of t-shirt they want.</a:t>
            </a:r>
          </a:p>
        </p:txBody>
      </p:sp>
    </p:spTree>
    <p:extLst>
      <p:ext uri="{BB962C8B-B14F-4D97-AF65-F5344CB8AC3E}">
        <p14:creationId xmlns:p14="http://schemas.microsoft.com/office/powerpoint/2010/main" val="3186622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5237" y="775855"/>
            <a:ext cx="7093528" cy="361603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997527" y="4281055"/>
            <a:ext cx="7592291" cy="1787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In order to populate your shop, you will need more than one product. Repeat these steps for all the products that you would like to sell. Remember to keep categories and tags in mind; these will help your customers find the right products through your shop page. </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836530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8982" y="748146"/>
            <a:ext cx="7536873" cy="18703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The WooCommerce Shop page provides you with a grand list of all your products. </a:t>
            </a:r>
            <a:endParaRPr lang="en-US" dirty="0" smtClean="0">
              <a:solidFill>
                <a:schemeClr val="tx1"/>
              </a:solidFill>
              <a:latin typeface="Tahoma" pitchFamily="34" charset="0"/>
              <a:ea typeface="Tahoma" pitchFamily="34" charset="0"/>
              <a:cs typeface="Tahoma" pitchFamily="34" charset="0"/>
            </a:endParaRP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Users can view the product title, image, price, and a bit of extra information. Clicking on a product takes the visitor to the individual product pages we just built.</a:t>
            </a:r>
          </a:p>
        </p:txBody>
      </p:sp>
      <p:sp>
        <p:nvSpPr>
          <p:cNvPr id="3" name="Rectangle 2"/>
          <p:cNvSpPr/>
          <p:nvPr/>
        </p:nvSpPr>
        <p:spPr>
          <a:xfrm>
            <a:off x="1039091" y="318655"/>
            <a:ext cx="7065819" cy="6373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a:solidFill>
                  <a:schemeClr val="tx1"/>
                </a:solidFill>
                <a:latin typeface="Tahoma" pitchFamily="34" charset="0"/>
                <a:ea typeface="Tahoma" pitchFamily="34" charset="0"/>
                <a:cs typeface="Tahoma" pitchFamily="34" charset="0"/>
              </a:rPr>
              <a:t>Anatomy of a Great Shop Page</a:t>
            </a:r>
          </a:p>
        </p:txBody>
      </p:sp>
      <p:sp>
        <p:nvSpPr>
          <p:cNvPr id="4" name="Rectangle 3"/>
          <p:cNvSpPr/>
          <p:nvPr/>
        </p:nvSpPr>
        <p:spPr>
          <a:xfrm>
            <a:off x="969817" y="2646219"/>
            <a:ext cx="7218219" cy="35052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3026910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9709" y="581891"/>
            <a:ext cx="7647709" cy="27432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Your Shop page must at least include this product list with options to search or filter those products. Customization for those filtering tools is up to you!</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This default shop layout will function perfectly </a:t>
            </a:r>
            <a:r>
              <a:rPr lang="en-US" dirty="0" smtClean="0">
                <a:solidFill>
                  <a:schemeClr val="tx1"/>
                </a:solidFill>
                <a:latin typeface="Tahoma" pitchFamily="34" charset="0"/>
                <a:ea typeface="Tahoma" pitchFamily="34" charset="0"/>
                <a:cs typeface="Tahoma" pitchFamily="34" charset="0"/>
              </a:rPr>
              <a:t>well.</a:t>
            </a:r>
            <a:br>
              <a:rPr lang="en-US" dirty="0" smtClean="0">
                <a:solidFill>
                  <a:schemeClr val="tx1"/>
                </a:solidFill>
                <a:latin typeface="Tahoma" pitchFamily="34" charset="0"/>
                <a:ea typeface="Tahoma" pitchFamily="34" charset="0"/>
                <a:cs typeface="Tahoma" pitchFamily="34" charset="0"/>
              </a:rPr>
            </a:br>
            <a:r>
              <a:rPr lang="en-US" dirty="0" smtClean="0">
                <a:solidFill>
                  <a:schemeClr val="tx1"/>
                </a:solidFill>
                <a:latin typeface="Tahoma" pitchFamily="34" charset="0"/>
                <a:ea typeface="Tahoma" pitchFamily="34" charset="0"/>
                <a:cs typeface="Tahoma" pitchFamily="34" charset="0"/>
              </a:rPr>
              <a:t/>
            </a:r>
            <a:br>
              <a:rPr lang="en-US" dirty="0" smtClean="0">
                <a:solidFill>
                  <a:schemeClr val="tx1"/>
                </a:solidFill>
                <a:latin typeface="Tahoma" pitchFamily="34" charset="0"/>
                <a:ea typeface="Tahoma" pitchFamily="34" charset="0"/>
                <a:cs typeface="Tahoma" pitchFamily="34" charset="0"/>
              </a:rPr>
            </a:br>
            <a:r>
              <a:rPr lang="en-US" b="1" dirty="0" smtClean="0">
                <a:solidFill>
                  <a:schemeClr val="tx1"/>
                </a:solidFill>
                <a:latin typeface="Tahoma" pitchFamily="34" charset="0"/>
                <a:ea typeface="Tahoma" pitchFamily="34" charset="0"/>
                <a:cs typeface="Tahoma" pitchFamily="34" charset="0"/>
              </a:rPr>
              <a:t>Note :</a:t>
            </a:r>
            <a:r>
              <a:rPr lang="en-US" dirty="0" smtClean="0">
                <a:solidFill>
                  <a:schemeClr val="tx1"/>
                </a:solidFill>
                <a:latin typeface="Tahoma" pitchFamily="34" charset="0"/>
                <a:ea typeface="Tahoma" pitchFamily="34" charset="0"/>
                <a:cs typeface="Tahoma" pitchFamily="34" charset="0"/>
              </a:rPr>
              <a:t> </a:t>
            </a:r>
            <a:r>
              <a:rPr lang="en-US" b="1" dirty="0" smtClean="0">
                <a:solidFill>
                  <a:schemeClr val="tx1"/>
                </a:solidFill>
                <a:latin typeface="Tahoma" pitchFamily="34" charset="0"/>
                <a:ea typeface="Tahoma" pitchFamily="34" charset="0"/>
                <a:cs typeface="Tahoma" pitchFamily="34" charset="0"/>
              </a:rPr>
              <a:t>Shop Page by default created by WooCommerce, you just need to Add your Products</a:t>
            </a:r>
            <a:endParaRPr lang="en-US" b="1"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597909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404664"/>
            <a:ext cx="7128792"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5">
                    <a:lumMod val="75000"/>
                  </a:schemeClr>
                </a:solidFill>
                <a:latin typeface="Tahoma" pitchFamily="34" charset="0"/>
                <a:ea typeface="Tahoma" pitchFamily="34" charset="0"/>
                <a:cs typeface="Tahoma" pitchFamily="34" charset="0"/>
              </a:rPr>
              <a:t>Set Up </a:t>
            </a:r>
            <a:r>
              <a:rPr lang="en-US" sz="2400" b="1" dirty="0">
                <a:solidFill>
                  <a:schemeClr val="accent5">
                    <a:lumMod val="75000"/>
                  </a:schemeClr>
                </a:solidFill>
                <a:latin typeface="Tahoma" pitchFamily="34" charset="0"/>
                <a:ea typeface="Tahoma" pitchFamily="34" charset="0"/>
                <a:cs typeface="Tahoma" pitchFamily="34" charset="0"/>
              </a:rPr>
              <a:t>Menus</a:t>
            </a:r>
            <a:endParaRPr lang="en-IN" sz="2400" b="1" dirty="0">
              <a:solidFill>
                <a:schemeClr val="accent5">
                  <a:lumMod val="75000"/>
                </a:schemeClr>
              </a:solidFill>
              <a:latin typeface="Tahoma" pitchFamily="34" charset="0"/>
              <a:ea typeface="Tahoma" pitchFamily="34" charset="0"/>
              <a:cs typeface="Tahoma"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5236" y="1133128"/>
            <a:ext cx="7356763" cy="4685781"/>
          </a:xfrm>
          <a:prstGeom prst="rect">
            <a:avLst/>
          </a:prstGeom>
          <a:ln>
            <a:solidFill>
              <a:srgbClr val="002060"/>
            </a:solidFill>
          </a:ln>
        </p:spPr>
      </p:pic>
    </p:spTree>
    <p:extLst>
      <p:ext uri="{BB962C8B-B14F-4D97-AF65-F5344CB8AC3E}">
        <p14:creationId xmlns:p14="http://schemas.microsoft.com/office/powerpoint/2010/main" val="3541020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476672"/>
            <a:ext cx="7632848" cy="3194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ahoma" pitchFamily="34" charset="0"/>
                <a:ea typeface="Tahoma" pitchFamily="34" charset="0"/>
                <a:cs typeface="Tahoma" pitchFamily="34" charset="0"/>
              </a:rPr>
              <a:t>Steps to Create New Menu</a:t>
            </a:r>
            <a:r>
              <a:rPr lang="en-US" b="1" dirty="0" smtClean="0">
                <a:solidFill>
                  <a:schemeClr val="tx1"/>
                </a:solidFill>
                <a:latin typeface="Tahoma" pitchFamily="34" charset="0"/>
                <a:ea typeface="Tahoma" pitchFamily="34" charset="0"/>
                <a:cs typeface="Tahoma" pitchFamily="34" charset="0"/>
              </a:rPr>
              <a:t>:</a:t>
            </a:r>
          </a:p>
          <a:p>
            <a:endParaRPr lang="en-US" b="1" dirty="0">
              <a:solidFill>
                <a:schemeClr val="tx1"/>
              </a:solidFill>
              <a:latin typeface="Tahoma" pitchFamily="34" charset="0"/>
              <a:ea typeface="Tahoma" pitchFamily="34" charset="0"/>
              <a:cs typeface="Tahoma" pitchFamily="34" charset="0"/>
            </a:endParaRPr>
          </a:p>
          <a:p>
            <a:pPr marL="342900" indent="-342900">
              <a:buFont typeface="+mj-lt"/>
              <a:buAutoNum type="arabicPeriod"/>
            </a:pPr>
            <a:r>
              <a:rPr lang="en-US" dirty="0">
                <a:solidFill>
                  <a:schemeClr val="tx1"/>
                </a:solidFill>
                <a:latin typeface="Tahoma" pitchFamily="34" charset="0"/>
                <a:ea typeface="Tahoma" pitchFamily="34" charset="0"/>
                <a:cs typeface="Tahoma" pitchFamily="34" charset="0"/>
              </a:rPr>
              <a:t>From the 'Appearance' menu on the left-hand side of the Dashboard, select the 'Menus' option to bring up the Menu Editor.</a:t>
            </a:r>
          </a:p>
          <a:p>
            <a:pPr marL="342900" indent="-342900">
              <a:buFont typeface="+mj-lt"/>
              <a:buAutoNum type="arabicPeriod"/>
            </a:pPr>
            <a:endParaRPr lang="en-US" dirty="0">
              <a:solidFill>
                <a:schemeClr val="tx1"/>
              </a:solidFill>
              <a:latin typeface="Tahoma" pitchFamily="34" charset="0"/>
              <a:ea typeface="Tahoma" pitchFamily="34" charset="0"/>
              <a:cs typeface="Tahoma" pitchFamily="34" charset="0"/>
            </a:endParaRPr>
          </a:p>
          <a:p>
            <a:pPr marL="342900" indent="-342900">
              <a:buFont typeface="+mj-lt"/>
              <a:buAutoNum type="arabicPeriod"/>
            </a:pPr>
            <a:r>
              <a:rPr lang="en-US" dirty="0">
                <a:solidFill>
                  <a:schemeClr val="tx1"/>
                </a:solidFill>
                <a:latin typeface="Tahoma" pitchFamily="34" charset="0"/>
                <a:ea typeface="Tahoma" pitchFamily="34" charset="0"/>
                <a:cs typeface="Tahoma" pitchFamily="34" charset="0"/>
              </a:rPr>
              <a:t>Select Create a new menu at the top of the page</a:t>
            </a:r>
          </a:p>
          <a:p>
            <a:pPr marL="342900" indent="-342900">
              <a:buFont typeface="+mj-lt"/>
              <a:buAutoNum type="arabicPeriod"/>
            </a:pPr>
            <a:endParaRPr lang="en-US" dirty="0">
              <a:solidFill>
                <a:schemeClr val="tx1"/>
              </a:solidFill>
              <a:latin typeface="Tahoma" pitchFamily="34" charset="0"/>
              <a:ea typeface="Tahoma" pitchFamily="34" charset="0"/>
              <a:cs typeface="Tahoma" pitchFamily="34" charset="0"/>
            </a:endParaRPr>
          </a:p>
          <a:p>
            <a:pPr marL="342900" indent="-342900">
              <a:buFont typeface="+mj-lt"/>
              <a:buAutoNum type="arabicPeriod"/>
            </a:pPr>
            <a:r>
              <a:rPr lang="en-US" dirty="0">
                <a:solidFill>
                  <a:schemeClr val="tx1"/>
                </a:solidFill>
                <a:latin typeface="Tahoma" pitchFamily="34" charset="0"/>
                <a:ea typeface="Tahoma" pitchFamily="34" charset="0"/>
                <a:cs typeface="Tahoma" pitchFamily="34" charset="0"/>
              </a:rPr>
              <a:t>Enter a name for your new menu in the Menu Name box</a:t>
            </a:r>
          </a:p>
          <a:p>
            <a:pPr marL="342900" indent="-342900">
              <a:buFont typeface="+mj-lt"/>
              <a:buAutoNum type="arabicPeriod"/>
            </a:pPr>
            <a:endParaRPr lang="en-US" dirty="0">
              <a:solidFill>
                <a:schemeClr val="tx1"/>
              </a:solidFill>
              <a:latin typeface="Tahoma" pitchFamily="34" charset="0"/>
              <a:ea typeface="Tahoma" pitchFamily="34" charset="0"/>
              <a:cs typeface="Tahoma" pitchFamily="34" charset="0"/>
            </a:endParaRPr>
          </a:p>
          <a:p>
            <a:pPr marL="342900" indent="-342900">
              <a:buFont typeface="+mj-lt"/>
              <a:buAutoNum type="arabicPeriod"/>
            </a:pPr>
            <a:r>
              <a:rPr lang="en-US" dirty="0">
                <a:solidFill>
                  <a:schemeClr val="tx1"/>
                </a:solidFill>
                <a:latin typeface="Tahoma" pitchFamily="34" charset="0"/>
                <a:ea typeface="Tahoma" pitchFamily="34" charset="0"/>
                <a:cs typeface="Tahoma" pitchFamily="34" charset="0"/>
              </a:rPr>
              <a:t>Click the Create Menu button.</a:t>
            </a:r>
          </a:p>
          <a:p>
            <a:endParaRPr lang="en-IN" b="1" dirty="0" err="1" smtClean="0">
              <a:solidFill>
                <a:schemeClr val="tx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164" y="3574473"/>
            <a:ext cx="3920835" cy="250767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860032" y="3588328"/>
            <a:ext cx="3600400" cy="249381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After that, Click on View All Left hand Side, Select Pages which you wants to display , Click Add to Menu then click on Save</a:t>
            </a:r>
            <a:br>
              <a:rPr lang="en-US" b="1" dirty="0" smtClean="0">
                <a:solidFill>
                  <a:schemeClr val="tx1"/>
                </a:solidFill>
              </a:rPr>
            </a:br>
            <a:r>
              <a:rPr lang="en-US" b="1" dirty="0" smtClean="0">
                <a:solidFill>
                  <a:schemeClr val="tx1"/>
                </a:solidFill>
              </a:rPr>
              <a:t>Note: You can Drag and Drop Pages Option according to your preference</a:t>
            </a:r>
            <a:endParaRPr lang="en-IN" b="1" dirty="0" err="1" smtClean="0">
              <a:solidFill>
                <a:schemeClr val="tx1"/>
              </a:solidFill>
            </a:endParaRPr>
          </a:p>
        </p:txBody>
      </p:sp>
    </p:spTree>
    <p:extLst>
      <p:ext uri="{BB962C8B-B14F-4D97-AF65-F5344CB8AC3E}">
        <p14:creationId xmlns:p14="http://schemas.microsoft.com/office/powerpoint/2010/main" val="2885321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263236"/>
            <a:ext cx="7272808" cy="789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Tahoma" pitchFamily="34" charset="0"/>
                <a:ea typeface="Tahoma" pitchFamily="34" charset="0"/>
                <a:cs typeface="Tahoma" pitchFamily="34" charset="0"/>
              </a:rPr>
              <a:t>Create Post</a:t>
            </a:r>
            <a:endParaRPr lang="en-IN" sz="2400" b="1" dirty="0">
              <a:solidFill>
                <a:schemeClr val="accent5">
                  <a:lumMod val="75000"/>
                </a:schemeClr>
              </a:solidFill>
              <a:latin typeface="Tahoma" pitchFamily="34" charset="0"/>
              <a:ea typeface="Tahoma" pitchFamily="34" charset="0"/>
              <a:cs typeface="Tahoma"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570" y="1808908"/>
            <a:ext cx="7056784" cy="3774473"/>
          </a:xfrm>
          <a:prstGeom prst="rect">
            <a:avLst/>
          </a:prstGeom>
          <a:ln>
            <a:solidFill>
              <a:srgbClr val="002060"/>
            </a:solidFill>
          </a:ln>
        </p:spPr>
      </p:pic>
      <p:sp>
        <p:nvSpPr>
          <p:cNvPr id="4" name="Rectangle 3"/>
          <p:cNvSpPr/>
          <p:nvPr/>
        </p:nvSpPr>
        <p:spPr>
          <a:xfrm>
            <a:off x="899592" y="1124743"/>
            <a:ext cx="7344816" cy="4823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To Create, blog post you have to </a:t>
            </a:r>
            <a:r>
              <a:rPr lang="en-US" dirty="0" smtClean="0">
                <a:solidFill>
                  <a:schemeClr val="tx1"/>
                </a:solidFill>
                <a:latin typeface="Tahoma" pitchFamily="34" charset="0"/>
                <a:ea typeface="Tahoma" pitchFamily="34" charset="0"/>
                <a:cs typeface="Tahoma" pitchFamily="34" charset="0"/>
              </a:rPr>
              <a:t>go the </a:t>
            </a:r>
            <a:r>
              <a:rPr lang="en-US" b="1" dirty="0">
                <a:solidFill>
                  <a:schemeClr val="tx1"/>
                </a:solidFill>
                <a:latin typeface="Tahoma" pitchFamily="34" charset="0"/>
                <a:ea typeface="Tahoma" pitchFamily="34" charset="0"/>
                <a:cs typeface="Tahoma" pitchFamily="34" charset="0"/>
              </a:rPr>
              <a:t>Posts&gt; Add New</a:t>
            </a:r>
            <a:endParaRPr lang="en-IN" b="1" dirty="0">
              <a:solidFill>
                <a:schemeClr val="tx1"/>
              </a:solidFill>
              <a:latin typeface="Tahoma" pitchFamily="34" charset="0"/>
              <a:ea typeface="Tahoma" pitchFamily="34" charset="0"/>
              <a:cs typeface="Tahoma" pitchFamily="34" charset="0"/>
            </a:endParaRPr>
          </a:p>
        </p:txBody>
      </p:sp>
      <p:sp>
        <p:nvSpPr>
          <p:cNvPr id="5" name="Rectangle 4"/>
          <p:cNvSpPr/>
          <p:nvPr/>
        </p:nvSpPr>
        <p:spPr>
          <a:xfrm>
            <a:off x="755576" y="4869160"/>
            <a:ext cx="6264696" cy="115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925512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92695"/>
            <a:ext cx="7651220" cy="533403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5">
                    <a:lumMod val="75000"/>
                  </a:schemeClr>
                </a:solidFill>
                <a:latin typeface="Tahoma" pitchFamily="34" charset="0"/>
                <a:ea typeface="Tahoma" pitchFamily="34" charset="0"/>
                <a:cs typeface="Tahoma" pitchFamily="34" charset="0"/>
              </a:rPr>
              <a:t>Create your first Blog </a:t>
            </a:r>
            <a:r>
              <a:rPr lang="en-US" sz="2000" b="1" dirty="0" smtClean="0">
                <a:solidFill>
                  <a:schemeClr val="accent5">
                    <a:lumMod val="75000"/>
                  </a:schemeClr>
                </a:solidFill>
                <a:latin typeface="Tahoma" pitchFamily="34" charset="0"/>
                <a:ea typeface="Tahoma" pitchFamily="34" charset="0"/>
                <a:cs typeface="Tahoma" pitchFamily="34" charset="0"/>
              </a:rPr>
              <a:t>Post</a:t>
            </a:r>
          </a:p>
          <a:p>
            <a:endParaRPr lang="en-US" b="1" dirty="0" smtClean="0">
              <a:solidFill>
                <a:schemeClr val="accent5">
                  <a:lumMod val="75000"/>
                </a:schemeClr>
              </a:solidFill>
              <a:latin typeface="Tahoma" pitchFamily="34" charset="0"/>
              <a:ea typeface="Tahoma" pitchFamily="34" charset="0"/>
              <a:cs typeface="Tahoma" pitchFamily="34" charset="0"/>
            </a:endParaRP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Write Title on the above, make ensure that your permalink should match with your title of blog post</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permalinks provide the full URL address of a post or page on your </a:t>
            </a:r>
            <a:r>
              <a:rPr lang="en-US" dirty="0" smtClean="0">
                <a:solidFill>
                  <a:schemeClr val="tx1"/>
                </a:solidFill>
                <a:latin typeface="Tahoma" pitchFamily="34" charset="0"/>
                <a:ea typeface="Tahoma" pitchFamily="34" charset="0"/>
                <a:cs typeface="Tahoma" pitchFamily="34" charset="0"/>
              </a:rPr>
              <a:t>website</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Below in Content area, Add your content here</a:t>
            </a:r>
          </a:p>
          <a:p>
            <a:pPr lvl="1"/>
            <a:r>
              <a:rPr lang="en-US" dirty="0" smtClean="0">
                <a:solidFill>
                  <a:schemeClr val="tx1"/>
                </a:solidFill>
                <a:latin typeface="Tahoma" pitchFamily="34" charset="0"/>
                <a:ea typeface="Tahoma" pitchFamily="34" charset="0"/>
                <a:cs typeface="Tahoma" pitchFamily="34" charset="0"/>
              </a:rPr>
              <a:t/>
            </a:r>
            <a:br>
              <a:rPr lang="en-US" dirty="0" smtClean="0">
                <a:solidFill>
                  <a:schemeClr val="tx1"/>
                </a:solidFill>
                <a:latin typeface="Tahoma" pitchFamily="34" charset="0"/>
                <a:ea typeface="Tahoma" pitchFamily="34" charset="0"/>
                <a:cs typeface="Tahoma" pitchFamily="34" charset="0"/>
              </a:rPr>
            </a:br>
            <a:r>
              <a:rPr lang="en-US" dirty="0" smtClean="0">
                <a:solidFill>
                  <a:schemeClr val="tx1"/>
                </a:solidFill>
                <a:latin typeface="Tahoma" pitchFamily="34" charset="0"/>
                <a:ea typeface="Tahoma" pitchFamily="34" charset="0"/>
                <a:cs typeface="Tahoma" pitchFamily="34" charset="0"/>
              </a:rPr>
              <a:t>1. Click on </a:t>
            </a:r>
            <a:r>
              <a:rPr lang="en-US" b="1" dirty="0" smtClean="0">
                <a:solidFill>
                  <a:schemeClr val="tx1"/>
                </a:solidFill>
                <a:latin typeface="Tahoma" pitchFamily="34" charset="0"/>
                <a:ea typeface="Tahoma" pitchFamily="34" charset="0"/>
                <a:cs typeface="Tahoma" pitchFamily="34" charset="0"/>
              </a:rPr>
              <a:t>+ icon </a:t>
            </a:r>
            <a:r>
              <a:rPr lang="en-US" dirty="0" smtClean="0">
                <a:solidFill>
                  <a:schemeClr val="tx1"/>
                </a:solidFill>
                <a:latin typeface="Tahoma" pitchFamily="34" charset="0"/>
                <a:ea typeface="Tahoma" pitchFamily="34" charset="0"/>
                <a:cs typeface="Tahoma" pitchFamily="34" charset="0"/>
              </a:rPr>
              <a:t>here options available select Heading for Writing     heading</a:t>
            </a:r>
            <a:br>
              <a:rPr lang="en-US" dirty="0" smtClean="0">
                <a:solidFill>
                  <a:schemeClr val="tx1"/>
                </a:solidFill>
                <a:latin typeface="Tahoma" pitchFamily="34" charset="0"/>
                <a:ea typeface="Tahoma" pitchFamily="34" charset="0"/>
                <a:cs typeface="Tahoma" pitchFamily="34" charset="0"/>
              </a:rPr>
            </a:br>
            <a:r>
              <a:rPr lang="en-US" dirty="0" smtClean="0">
                <a:solidFill>
                  <a:schemeClr val="tx1"/>
                </a:solidFill>
                <a:latin typeface="Tahoma" pitchFamily="34" charset="0"/>
                <a:ea typeface="Tahoma" pitchFamily="34" charset="0"/>
                <a:cs typeface="Tahoma" pitchFamily="34" charset="0"/>
              </a:rPr>
              <a:t>2. For Writing Content, Click on </a:t>
            </a:r>
            <a:r>
              <a:rPr lang="en-US" b="1" dirty="0" smtClean="0">
                <a:solidFill>
                  <a:schemeClr val="tx1"/>
                </a:solidFill>
                <a:latin typeface="Tahoma" pitchFamily="34" charset="0"/>
                <a:ea typeface="Tahoma" pitchFamily="34" charset="0"/>
                <a:cs typeface="Tahoma" pitchFamily="34" charset="0"/>
              </a:rPr>
              <a:t>+ icon&gt;Paragraph</a:t>
            </a:r>
            <a:r>
              <a:rPr lang="en-US" dirty="0" smtClean="0">
                <a:solidFill>
                  <a:schemeClr val="tx1"/>
                </a:solidFill>
                <a:latin typeface="Tahoma" pitchFamily="34" charset="0"/>
                <a:ea typeface="Tahoma" pitchFamily="34" charset="0"/>
                <a:cs typeface="Tahoma" pitchFamily="34" charset="0"/>
              </a:rPr>
              <a:t/>
            </a:r>
            <a:br>
              <a:rPr lang="en-US" dirty="0" smtClean="0">
                <a:solidFill>
                  <a:schemeClr val="tx1"/>
                </a:solidFill>
                <a:latin typeface="Tahoma" pitchFamily="34" charset="0"/>
                <a:ea typeface="Tahoma" pitchFamily="34" charset="0"/>
                <a:cs typeface="Tahoma" pitchFamily="34" charset="0"/>
              </a:rPr>
            </a:br>
            <a:r>
              <a:rPr lang="en-US" dirty="0" smtClean="0">
                <a:solidFill>
                  <a:schemeClr val="tx1"/>
                </a:solidFill>
                <a:latin typeface="Tahoma" pitchFamily="34" charset="0"/>
                <a:ea typeface="Tahoma" pitchFamily="34" charset="0"/>
                <a:cs typeface="Tahoma" pitchFamily="34" charset="0"/>
              </a:rPr>
              <a:t>3. For Adding images Click on </a:t>
            </a:r>
            <a:r>
              <a:rPr lang="en-US" b="1" dirty="0" smtClean="0">
                <a:solidFill>
                  <a:schemeClr val="tx1"/>
                </a:solidFill>
                <a:latin typeface="Tahoma" pitchFamily="34" charset="0"/>
                <a:ea typeface="Tahoma" pitchFamily="34" charset="0"/>
                <a:cs typeface="Tahoma" pitchFamily="34" charset="0"/>
              </a:rPr>
              <a:t>+ icon </a:t>
            </a:r>
            <a:r>
              <a:rPr lang="en-US" dirty="0">
                <a:solidFill>
                  <a:schemeClr val="tx1"/>
                </a:solidFill>
                <a:latin typeface="Tahoma" pitchFamily="34" charset="0"/>
                <a:ea typeface="Tahoma" pitchFamily="34" charset="0"/>
                <a:cs typeface="Tahoma" pitchFamily="34" charset="0"/>
              </a:rPr>
              <a:t>search </a:t>
            </a:r>
            <a:r>
              <a:rPr lang="en-US" dirty="0" smtClean="0">
                <a:solidFill>
                  <a:schemeClr val="tx1"/>
                </a:solidFill>
                <a:latin typeface="Tahoma" pitchFamily="34" charset="0"/>
                <a:ea typeface="Tahoma" pitchFamily="34" charset="0"/>
                <a:cs typeface="Tahoma" pitchFamily="34" charset="0"/>
              </a:rPr>
              <a:t>image click on that    choose Upload image&gt; Select from your Computer&gt; Pick image</a:t>
            </a:r>
            <a:br>
              <a:rPr lang="en-US" dirty="0" smtClean="0">
                <a:solidFill>
                  <a:schemeClr val="tx1"/>
                </a:solidFill>
                <a:latin typeface="Tahoma" pitchFamily="34" charset="0"/>
                <a:ea typeface="Tahoma" pitchFamily="34" charset="0"/>
                <a:cs typeface="Tahoma" pitchFamily="34" charset="0"/>
              </a:rPr>
            </a:br>
            <a:r>
              <a:rPr lang="en-US" dirty="0" smtClean="0">
                <a:solidFill>
                  <a:schemeClr val="tx1"/>
                </a:solidFill>
                <a:latin typeface="Tahoma" pitchFamily="34" charset="0"/>
                <a:ea typeface="Tahoma" pitchFamily="34" charset="0"/>
                <a:cs typeface="Tahoma" pitchFamily="34" charset="0"/>
              </a:rPr>
              <a:t>4. Add many more options available. You just need to check it out</a:t>
            </a:r>
            <a:endParaRPr lang="en-US" dirty="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   On the Right side Add Feature image&gt; Add Categories&gt; Add tags&gt; click on Publish</a:t>
            </a:r>
          </a:p>
          <a:p>
            <a:pPr marL="285750" indent="-285750">
              <a:buFont typeface="Arial" pitchFamily="34" charset="0"/>
              <a:buChar char="•"/>
            </a:pPr>
            <a:r>
              <a:rPr lang="en-US" dirty="0" smtClean="0">
                <a:solidFill>
                  <a:schemeClr val="tx1"/>
                </a:solidFill>
                <a:latin typeface="Tahoma" pitchFamily="34" charset="0"/>
                <a:ea typeface="Tahoma" pitchFamily="34" charset="0"/>
                <a:cs typeface="Tahoma" pitchFamily="34" charset="0"/>
              </a:rPr>
              <a:t>Now your blog Post is ready. 	</a:t>
            </a:r>
            <a:endParaRPr lang="en-IN" b="1"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936102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344" y="1052736"/>
            <a:ext cx="7841673" cy="5015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66946" y="332656"/>
            <a:ext cx="7416824"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Tahoma" pitchFamily="34" charset="0"/>
                <a:ea typeface="Tahoma" pitchFamily="34" charset="0"/>
                <a:cs typeface="Tahoma" pitchFamily="34" charset="0"/>
              </a:rPr>
              <a:t>Blog Post Writing Image</a:t>
            </a:r>
            <a:endParaRPr lang="en-IN" sz="2400" b="1" dirty="0">
              <a:solidFill>
                <a:schemeClr val="accent5">
                  <a:lumMod val="75000"/>
                </a:schemeClr>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336191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476672"/>
            <a:ext cx="6552728"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accent5">
                    <a:lumMod val="75000"/>
                  </a:schemeClr>
                </a:solidFill>
                <a:latin typeface="Tahoma" pitchFamily="34" charset="0"/>
                <a:ea typeface="Tahoma" pitchFamily="34" charset="0"/>
                <a:cs typeface="Tahoma" pitchFamily="34" charset="0"/>
              </a:rPr>
              <a:t>SEO and Analytics</a:t>
            </a:r>
          </a:p>
        </p:txBody>
      </p:sp>
      <p:sp>
        <p:nvSpPr>
          <p:cNvPr id="3" name="Rectangle 2"/>
          <p:cNvSpPr/>
          <p:nvPr/>
        </p:nvSpPr>
        <p:spPr>
          <a:xfrm>
            <a:off x="554182" y="1019169"/>
            <a:ext cx="7813963" cy="168246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IN" dirty="0">
                <a:solidFill>
                  <a:schemeClr val="tx1"/>
                </a:solidFill>
                <a:latin typeface="Tahoma" pitchFamily="34" charset="0"/>
                <a:ea typeface="Tahoma" pitchFamily="34" charset="0"/>
                <a:cs typeface="Tahoma" pitchFamily="34" charset="0"/>
              </a:rPr>
              <a:t>Optimize your site for search engines using an SEO plugin (e.g., Yoast </a:t>
            </a:r>
            <a:r>
              <a:rPr lang="en-IN" dirty="0" smtClean="0">
                <a:solidFill>
                  <a:schemeClr val="tx1"/>
                </a:solidFill>
                <a:latin typeface="Tahoma" pitchFamily="34" charset="0"/>
                <a:ea typeface="Tahoma" pitchFamily="34" charset="0"/>
                <a:cs typeface="Tahoma" pitchFamily="34" charset="0"/>
              </a:rPr>
              <a:t>SEO, RankMath).</a:t>
            </a:r>
            <a:endParaRPr lang="en-IN" dirty="0">
              <a:solidFill>
                <a:schemeClr val="tx1"/>
              </a:solidFill>
              <a:latin typeface="Tahoma" pitchFamily="34" charset="0"/>
              <a:ea typeface="Tahoma" pitchFamily="34" charset="0"/>
              <a:cs typeface="Tahoma" pitchFamily="34" charset="0"/>
            </a:endParaRPr>
          </a:p>
          <a:p>
            <a:pPr marL="285750" indent="-285750">
              <a:buFont typeface="Arial" pitchFamily="34" charset="0"/>
              <a:buChar char="•"/>
            </a:pPr>
            <a:r>
              <a:rPr lang="en-IN" dirty="0">
                <a:solidFill>
                  <a:schemeClr val="tx1"/>
                </a:solidFill>
                <a:latin typeface="Tahoma" pitchFamily="34" charset="0"/>
                <a:ea typeface="Tahoma" pitchFamily="34" charset="0"/>
                <a:cs typeface="Tahoma" pitchFamily="34" charset="0"/>
              </a:rPr>
              <a:t>Use keywords, meta descriptions, and alt text for images.</a:t>
            </a:r>
          </a:p>
          <a:p>
            <a:pPr marL="285750" indent="-285750">
              <a:buFont typeface="Arial" pitchFamily="34" charset="0"/>
              <a:buChar char="•"/>
            </a:pPr>
            <a:r>
              <a:rPr lang="en-IN" dirty="0">
                <a:solidFill>
                  <a:schemeClr val="tx1"/>
                </a:solidFill>
                <a:latin typeface="Tahoma" pitchFamily="34" charset="0"/>
                <a:ea typeface="Tahoma" pitchFamily="34" charset="0"/>
                <a:cs typeface="Tahoma" pitchFamily="34" charset="0"/>
              </a:rPr>
              <a:t>Set up Google Analytics to track visitor behavior and site performance.</a:t>
            </a:r>
          </a:p>
        </p:txBody>
      </p:sp>
      <p:sp>
        <p:nvSpPr>
          <p:cNvPr id="4" name="Rectangle 3"/>
          <p:cNvSpPr/>
          <p:nvPr/>
        </p:nvSpPr>
        <p:spPr>
          <a:xfrm>
            <a:off x="249382" y="2826327"/>
            <a:ext cx="8395853" cy="7204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sz="2400" b="1" dirty="0">
                <a:solidFill>
                  <a:schemeClr val="accent5">
                    <a:lumMod val="75000"/>
                  </a:schemeClr>
                </a:solidFill>
                <a:latin typeface="Tahoma" pitchFamily="34" charset="0"/>
                <a:ea typeface="Tahoma" pitchFamily="34" charset="0"/>
                <a:cs typeface="Tahoma" pitchFamily="34" charset="0"/>
              </a:rPr>
              <a:t>How to Optimize Your WordPress Site with Rank Math SEO</a:t>
            </a:r>
          </a:p>
        </p:txBody>
      </p:sp>
      <p:sp>
        <p:nvSpPr>
          <p:cNvPr id="5" name="Rectangle 4"/>
          <p:cNvSpPr/>
          <p:nvPr/>
        </p:nvSpPr>
        <p:spPr>
          <a:xfrm>
            <a:off x="554182" y="3726873"/>
            <a:ext cx="7800109" cy="214745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fontAlgn="base">
              <a:buAutoNum type="arabicPeriod"/>
            </a:pPr>
            <a:r>
              <a:rPr lang="en-US" b="1" dirty="0" smtClean="0">
                <a:solidFill>
                  <a:schemeClr val="tx1"/>
                </a:solidFill>
                <a:latin typeface="Tahoma" pitchFamily="34" charset="0"/>
                <a:ea typeface="Tahoma" pitchFamily="34" charset="0"/>
                <a:cs typeface="Tahoma" pitchFamily="34" charset="0"/>
              </a:rPr>
              <a:t>Installing </a:t>
            </a:r>
            <a:r>
              <a:rPr lang="en-US" b="1" dirty="0">
                <a:solidFill>
                  <a:schemeClr val="tx1"/>
                </a:solidFill>
                <a:latin typeface="Tahoma" pitchFamily="34" charset="0"/>
                <a:ea typeface="Tahoma" pitchFamily="34" charset="0"/>
                <a:cs typeface="Tahoma" pitchFamily="34" charset="0"/>
              </a:rPr>
              <a:t>the Rank Math </a:t>
            </a:r>
            <a:r>
              <a:rPr lang="en-US" b="1" dirty="0" smtClean="0">
                <a:solidFill>
                  <a:schemeClr val="tx1"/>
                </a:solidFill>
                <a:latin typeface="Tahoma" pitchFamily="34" charset="0"/>
                <a:ea typeface="Tahoma" pitchFamily="34" charset="0"/>
                <a:cs typeface="Tahoma" pitchFamily="34" charset="0"/>
              </a:rPr>
              <a:t>Plugin</a:t>
            </a:r>
          </a:p>
          <a:p>
            <a:pPr fontAlgn="base"/>
            <a:endParaRPr lang="en-US" dirty="0">
              <a:solidFill>
                <a:schemeClr val="tx1"/>
              </a:solidFill>
              <a:latin typeface="Tahoma" pitchFamily="34" charset="0"/>
              <a:ea typeface="Tahoma" pitchFamily="34" charset="0"/>
              <a:cs typeface="Tahoma" pitchFamily="34" charset="0"/>
            </a:endParaRPr>
          </a:p>
          <a:p>
            <a:pPr marL="285750" indent="-285750" fontAlgn="base">
              <a:buFont typeface="Arial" pitchFamily="34" charset="0"/>
              <a:buChar char="•"/>
            </a:pPr>
            <a:r>
              <a:rPr lang="en-US" dirty="0">
                <a:solidFill>
                  <a:schemeClr val="tx1"/>
                </a:solidFill>
                <a:latin typeface="Tahoma" pitchFamily="34" charset="0"/>
                <a:ea typeface="Tahoma" pitchFamily="34" charset="0"/>
                <a:cs typeface="Tahoma" pitchFamily="34" charset="0"/>
              </a:rPr>
              <a:t>Log in to your WordPress </a:t>
            </a:r>
            <a:r>
              <a:rPr lang="en-US" b="1" dirty="0">
                <a:solidFill>
                  <a:schemeClr val="tx1"/>
                </a:solidFill>
                <a:latin typeface="Tahoma" pitchFamily="34" charset="0"/>
                <a:ea typeface="Tahoma" pitchFamily="34" charset="0"/>
                <a:cs typeface="Tahoma" pitchFamily="34" charset="0"/>
              </a:rPr>
              <a:t>admin panel</a:t>
            </a:r>
            <a:r>
              <a:rPr lang="en-US" dirty="0" smtClean="0">
                <a:solidFill>
                  <a:schemeClr val="tx1"/>
                </a:solidFill>
                <a:latin typeface="Tahoma" pitchFamily="34" charset="0"/>
                <a:ea typeface="Tahoma" pitchFamily="34" charset="0"/>
                <a:cs typeface="Tahoma" pitchFamily="34" charset="0"/>
              </a:rPr>
              <a:t>.</a:t>
            </a:r>
            <a:endParaRPr lang="en-US" dirty="0">
              <a:solidFill>
                <a:schemeClr val="tx1"/>
              </a:solidFill>
              <a:latin typeface="Tahoma" pitchFamily="34" charset="0"/>
              <a:ea typeface="Tahoma" pitchFamily="34" charset="0"/>
              <a:cs typeface="Tahoma" pitchFamily="34" charset="0"/>
            </a:endParaRPr>
          </a:p>
          <a:p>
            <a:pPr marL="285750" indent="-285750" fontAlgn="base">
              <a:buFont typeface="Arial" pitchFamily="34" charset="0"/>
              <a:buChar char="•"/>
            </a:pPr>
            <a:r>
              <a:rPr lang="en-US" dirty="0">
                <a:solidFill>
                  <a:schemeClr val="tx1"/>
                </a:solidFill>
                <a:latin typeface="Tahoma" pitchFamily="34" charset="0"/>
                <a:ea typeface="Tahoma" pitchFamily="34" charset="0"/>
                <a:cs typeface="Tahoma" pitchFamily="34" charset="0"/>
              </a:rPr>
              <a:t>In the left column navigation, mouse over the “</a:t>
            </a:r>
            <a:r>
              <a:rPr lang="en-US" b="1" dirty="0">
                <a:solidFill>
                  <a:schemeClr val="tx1"/>
                </a:solidFill>
                <a:latin typeface="Tahoma" pitchFamily="34" charset="0"/>
                <a:ea typeface="Tahoma" pitchFamily="34" charset="0"/>
                <a:cs typeface="Tahoma" pitchFamily="34" charset="0"/>
              </a:rPr>
              <a:t>Plugins</a:t>
            </a:r>
            <a:r>
              <a:rPr lang="en-US" dirty="0">
                <a:solidFill>
                  <a:schemeClr val="tx1"/>
                </a:solidFill>
                <a:latin typeface="Tahoma" pitchFamily="34" charset="0"/>
                <a:ea typeface="Tahoma" pitchFamily="34" charset="0"/>
                <a:cs typeface="Tahoma" pitchFamily="34" charset="0"/>
              </a:rPr>
              <a:t>” link and click the “</a:t>
            </a:r>
            <a:r>
              <a:rPr lang="en-US" b="1" dirty="0">
                <a:solidFill>
                  <a:schemeClr val="tx1"/>
                </a:solidFill>
                <a:latin typeface="Tahoma" pitchFamily="34" charset="0"/>
                <a:ea typeface="Tahoma" pitchFamily="34" charset="0"/>
                <a:cs typeface="Tahoma" pitchFamily="34" charset="0"/>
              </a:rPr>
              <a:t>Add New</a:t>
            </a:r>
            <a:r>
              <a:rPr lang="en-US" dirty="0">
                <a:solidFill>
                  <a:schemeClr val="tx1"/>
                </a:solidFill>
                <a:latin typeface="Tahoma" pitchFamily="34" charset="0"/>
                <a:ea typeface="Tahoma" pitchFamily="34" charset="0"/>
                <a:cs typeface="Tahoma" pitchFamily="34" charset="0"/>
              </a:rPr>
              <a:t>” link.</a:t>
            </a:r>
          </a:p>
        </p:txBody>
      </p:sp>
    </p:spTree>
    <p:extLst>
      <p:ext uri="{BB962C8B-B14F-4D97-AF65-F5344CB8AC3E}">
        <p14:creationId xmlns:p14="http://schemas.microsoft.com/office/powerpoint/2010/main" val="1217691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855" y="678873"/>
            <a:ext cx="7384472" cy="387927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817418" y="5029200"/>
            <a:ext cx="7329055" cy="8174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In the “</a:t>
            </a:r>
            <a:r>
              <a:rPr lang="en-US" b="1" dirty="0">
                <a:solidFill>
                  <a:schemeClr val="tx1"/>
                </a:solidFill>
                <a:latin typeface="Tahoma" pitchFamily="34" charset="0"/>
                <a:ea typeface="Tahoma" pitchFamily="34" charset="0"/>
                <a:cs typeface="Tahoma" pitchFamily="34" charset="0"/>
              </a:rPr>
              <a:t>Search plugins</a:t>
            </a:r>
            <a:r>
              <a:rPr lang="en-US" dirty="0">
                <a:solidFill>
                  <a:schemeClr val="tx1"/>
                </a:solidFill>
                <a:latin typeface="Tahoma" pitchFamily="34" charset="0"/>
                <a:ea typeface="Tahoma" pitchFamily="34" charset="0"/>
                <a:cs typeface="Tahoma" pitchFamily="34" charset="0"/>
              </a:rPr>
              <a:t>…” box, enter, “</a:t>
            </a:r>
            <a:r>
              <a:rPr lang="en-US" b="1" dirty="0">
                <a:solidFill>
                  <a:schemeClr val="tx1"/>
                </a:solidFill>
                <a:latin typeface="Tahoma" pitchFamily="34" charset="0"/>
                <a:ea typeface="Tahoma" pitchFamily="34" charset="0"/>
                <a:cs typeface="Tahoma" pitchFamily="34" charset="0"/>
              </a:rPr>
              <a:t>Rank Math</a:t>
            </a:r>
            <a:r>
              <a:rPr lang="en-US" dirty="0">
                <a:solidFill>
                  <a:schemeClr val="tx1"/>
                </a:solidFill>
                <a:latin typeface="Tahoma" pitchFamily="34" charset="0"/>
                <a:ea typeface="Tahoma" pitchFamily="34" charset="0"/>
                <a:cs typeface="Tahoma" pitchFamily="34" charset="0"/>
              </a:rPr>
              <a:t>.”</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886760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1274" y="498763"/>
            <a:ext cx="7204362" cy="410094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831273" y="5056909"/>
            <a:ext cx="7190509" cy="928255"/>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When you find the plugin, click the </a:t>
            </a:r>
            <a:r>
              <a:rPr lang="en-US" dirty="0" smtClean="0">
                <a:solidFill>
                  <a:schemeClr val="tx1"/>
                </a:solidFill>
                <a:latin typeface="Tahoma" pitchFamily="34" charset="0"/>
                <a:ea typeface="Tahoma" pitchFamily="34" charset="0"/>
                <a:cs typeface="Tahoma" pitchFamily="34" charset="0"/>
              </a:rPr>
              <a:t>“</a:t>
            </a:r>
            <a:r>
              <a:rPr lang="en-US" b="1" dirty="0" smtClean="0">
                <a:solidFill>
                  <a:schemeClr val="tx1"/>
                </a:solidFill>
                <a:latin typeface="Tahoma" pitchFamily="34" charset="0"/>
                <a:ea typeface="Tahoma" pitchFamily="34" charset="0"/>
                <a:cs typeface="Tahoma" pitchFamily="34" charset="0"/>
              </a:rPr>
              <a:t>Install Now</a:t>
            </a:r>
            <a:r>
              <a:rPr lang="en-US" dirty="0" smtClean="0">
                <a:solidFill>
                  <a:schemeClr val="tx1"/>
                </a:solidFill>
                <a:latin typeface="Tahoma" pitchFamily="34" charset="0"/>
                <a:ea typeface="Tahoma" pitchFamily="34" charset="0"/>
                <a:cs typeface="Tahoma" pitchFamily="34" charset="0"/>
              </a:rPr>
              <a:t>” </a:t>
            </a:r>
            <a:r>
              <a:rPr lang="en-US" dirty="0">
                <a:solidFill>
                  <a:schemeClr val="tx1"/>
                </a:solidFill>
                <a:latin typeface="Tahoma" pitchFamily="34" charset="0"/>
                <a:ea typeface="Tahoma" pitchFamily="34" charset="0"/>
                <a:cs typeface="Tahoma" pitchFamily="34" charset="0"/>
              </a:rPr>
              <a:t>button.</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73362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5236" y="277092"/>
            <a:ext cx="6705599" cy="288174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249381" y="3269673"/>
            <a:ext cx="8354291" cy="678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Now the plugin is installed, but it has to be activated before you can use it.</a:t>
            </a:r>
          </a:p>
          <a:p>
            <a:pPr fontAlgn="base"/>
            <a:r>
              <a:rPr lang="en-US" dirty="0" smtClean="0">
                <a:solidFill>
                  <a:schemeClr val="tx1"/>
                </a:solidFill>
                <a:latin typeface="Tahoma" pitchFamily="34" charset="0"/>
                <a:ea typeface="Tahoma" pitchFamily="34" charset="0"/>
                <a:cs typeface="Tahoma" pitchFamily="34" charset="0"/>
              </a:rPr>
              <a:t>Click </a:t>
            </a:r>
            <a:r>
              <a:rPr lang="en-US" dirty="0">
                <a:solidFill>
                  <a:schemeClr val="tx1"/>
                </a:solidFill>
                <a:latin typeface="Tahoma" pitchFamily="34" charset="0"/>
                <a:ea typeface="Tahoma" pitchFamily="34" charset="0"/>
                <a:cs typeface="Tahoma" pitchFamily="34" charset="0"/>
              </a:rPr>
              <a:t>the “</a:t>
            </a:r>
            <a:r>
              <a:rPr lang="en-US" b="1" dirty="0">
                <a:solidFill>
                  <a:schemeClr val="tx1"/>
                </a:solidFill>
                <a:latin typeface="Tahoma" pitchFamily="34" charset="0"/>
                <a:ea typeface="Tahoma" pitchFamily="34" charset="0"/>
                <a:cs typeface="Tahoma" pitchFamily="34" charset="0"/>
              </a:rPr>
              <a:t>Activate</a:t>
            </a:r>
            <a:r>
              <a:rPr lang="en-US" dirty="0">
                <a:solidFill>
                  <a:schemeClr val="tx1"/>
                </a:solidFill>
                <a:latin typeface="Tahoma" pitchFamily="34" charset="0"/>
                <a:ea typeface="Tahoma" pitchFamily="34" charset="0"/>
                <a:cs typeface="Tahoma" pitchFamily="34" charset="0"/>
              </a:rPr>
              <a:t>” button.</a:t>
            </a:r>
          </a:p>
        </p:txBody>
      </p:sp>
      <p:sp>
        <p:nvSpPr>
          <p:cNvPr id="4" name="Rectangle 3"/>
          <p:cNvSpPr/>
          <p:nvPr/>
        </p:nvSpPr>
        <p:spPr>
          <a:xfrm>
            <a:off x="983673" y="4045528"/>
            <a:ext cx="6996545" cy="254923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3057942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1273" y="678874"/>
            <a:ext cx="7329054" cy="22028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a:solidFill>
                  <a:schemeClr val="tx1"/>
                </a:solidFill>
                <a:latin typeface="Tahoma" pitchFamily="34" charset="0"/>
                <a:ea typeface="Tahoma" pitchFamily="34" charset="0"/>
                <a:cs typeface="Tahoma" pitchFamily="34" charset="0"/>
              </a:rPr>
              <a:t>2. Connecting and Configuring Rank </a:t>
            </a:r>
            <a:r>
              <a:rPr lang="en-US" b="1" dirty="0" smtClean="0">
                <a:solidFill>
                  <a:schemeClr val="tx1"/>
                </a:solidFill>
                <a:latin typeface="Tahoma" pitchFamily="34" charset="0"/>
                <a:ea typeface="Tahoma" pitchFamily="34" charset="0"/>
                <a:cs typeface="Tahoma" pitchFamily="34" charset="0"/>
              </a:rPr>
              <a:t>Math</a:t>
            </a:r>
          </a:p>
          <a:p>
            <a:pPr fontAlgn="base"/>
            <a:endParaRPr lang="en-US" b="1"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When you activate the plugin, you’ll be taken to a page asking you to connect your site to Rank Math</a:t>
            </a:r>
            <a:r>
              <a:rPr lang="en-US" dirty="0" smtClean="0">
                <a:solidFill>
                  <a:schemeClr val="tx1"/>
                </a:solidFill>
                <a:latin typeface="Tahoma" pitchFamily="34" charset="0"/>
                <a:ea typeface="Tahoma" pitchFamily="34" charset="0"/>
                <a:cs typeface="Tahoma" pitchFamily="34" charset="0"/>
              </a:rPr>
              <a:t>.</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click the “</a:t>
            </a:r>
            <a:r>
              <a:rPr lang="en-US" b="1" dirty="0">
                <a:solidFill>
                  <a:schemeClr val="tx1"/>
                </a:solidFill>
                <a:latin typeface="Tahoma" pitchFamily="34" charset="0"/>
                <a:ea typeface="Tahoma" pitchFamily="34" charset="0"/>
                <a:cs typeface="Tahoma" pitchFamily="34" charset="0"/>
              </a:rPr>
              <a:t>Connect Your Account</a:t>
            </a:r>
            <a:r>
              <a:rPr lang="en-US" dirty="0">
                <a:solidFill>
                  <a:schemeClr val="tx1"/>
                </a:solidFill>
                <a:latin typeface="Tahoma" pitchFamily="34" charset="0"/>
                <a:ea typeface="Tahoma" pitchFamily="34" charset="0"/>
                <a:cs typeface="Tahoma" pitchFamily="34" charset="0"/>
              </a:rPr>
              <a:t>” button.</a:t>
            </a:r>
          </a:p>
        </p:txBody>
      </p:sp>
      <p:sp>
        <p:nvSpPr>
          <p:cNvPr id="3" name="Rectangle 2"/>
          <p:cNvSpPr/>
          <p:nvPr/>
        </p:nvSpPr>
        <p:spPr>
          <a:xfrm>
            <a:off x="845127" y="3200401"/>
            <a:ext cx="7329055" cy="304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1564888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364" y="540327"/>
            <a:ext cx="7952509" cy="381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If you’re currently using another WordPress SEO plugin, Rank Math will ask if you want to import your existing settings. Do it! It will save time, and you won’t have to go back and apply settings to old posts. Rank Math will automatically fix a lot of problems that could be caused by your current SEO plugin. Even if you weren’t aware of any problems. </a:t>
            </a:r>
            <a:endParaRPr lang="en-US" dirty="0" smtClean="0">
              <a:solidFill>
                <a:schemeClr val="tx1"/>
              </a:solidFill>
              <a:latin typeface="Tahoma" pitchFamily="34" charset="0"/>
              <a:ea typeface="Tahoma" pitchFamily="34" charset="0"/>
              <a:cs typeface="Tahoma" pitchFamily="34" charset="0"/>
            </a:endParaRP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Next, you’ll be asked to choose a setup path. The current options are “</a:t>
            </a:r>
            <a:r>
              <a:rPr lang="en-US" b="1" dirty="0">
                <a:solidFill>
                  <a:schemeClr val="tx1"/>
                </a:solidFill>
                <a:latin typeface="Tahoma" pitchFamily="34" charset="0"/>
                <a:ea typeface="Tahoma" pitchFamily="34" charset="0"/>
                <a:cs typeface="Tahoma" pitchFamily="34" charset="0"/>
              </a:rPr>
              <a:t>Easy</a:t>
            </a:r>
            <a:r>
              <a:rPr lang="en-US" dirty="0">
                <a:solidFill>
                  <a:schemeClr val="tx1"/>
                </a:solidFill>
                <a:latin typeface="Tahoma" pitchFamily="34" charset="0"/>
                <a:ea typeface="Tahoma" pitchFamily="34" charset="0"/>
                <a:cs typeface="Tahoma" pitchFamily="34" charset="0"/>
              </a:rPr>
              <a:t>” and “</a:t>
            </a:r>
            <a:r>
              <a:rPr lang="en-US" b="1" dirty="0">
                <a:solidFill>
                  <a:schemeClr val="tx1"/>
                </a:solidFill>
                <a:latin typeface="Tahoma" pitchFamily="34" charset="0"/>
                <a:ea typeface="Tahoma" pitchFamily="34" charset="0"/>
                <a:cs typeface="Tahoma" pitchFamily="34" charset="0"/>
              </a:rPr>
              <a:t>Advanced</a:t>
            </a:r>
            <a:r>
              <a:rPr lang="en-US" dirty="0" smtClean="0">
                <a:solidFill>
                  <a:schemeClr val="tx1"/>
                </a:solidFill>
                <a:latin typeface="Tahoma" pitchFamily="34" charset="0"/>
                <a:ea typeface="Tahoma" pitchFamily="34" charset="0"/>
                <a:cs typeface="Tahoma" pitchFamily="34" charset="0"/>
              </a:rPr>
              <a:t>.”</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If you choose the Easy setup, the advanced options will still be available later in the plugin configuration</a:t>
            </a:r>
            <a:r>
              <a:rPr lang="en-US" dirty="0" smtClean="0">
                <a:solidFill>
                  <a:schemeClr val="tx1"/>
                </a:solidFill>
                <a:latin typeface="Tahoma" pitchFamily="34" charset="0"/>
                <a:ea typeface="Tahoma" pitchFamily="34" charset="0"/>
                <a:cs typeface="Tahoma" pitchFamily="34" charset="0"/>
              </a:rPr>
              <a:t>.</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smtClean="0">
                <a:solidFill>
                  <a:schemeClr val="tx1"/>
                </a:solidFill>
                <a:latin typeface="Tahoma" pitchFamily="34" charset="0"/>
                <a:ea typeface="Tahoma" pitchFamily="34" charset="0"/>
                <a:cs typeface="Tahoma" pitchFamily="34" charset="0"/>
              </a:rPr>
              <a:t>So</a:t>
            </a:r>
            <a:r>
              <a:rPr lang="en-US" dirty="0">
                <a:solidFill>
                  <a:schemeClr val="tx1"/>
                </a:solidFill>
                <a:latin typeface="Tahoma" pitchFamily="34" charset="0"/>
                <a:ea typeface="Tahoma" pitchFamily="34" charset="0"/>
                <a:cs typeface="Tahoma" pitchFamily="34" charset="0"/>
              </a:rPr>
              <a:t>, I’ll check “</a:t>
            </a:r>
            <a:r>
              <a:rPr lang="en-US" b="1" dirty="0">
                <a:solidFill>
                  <a:schemeClr val="tx1"/>
                </a:solidFill>
                <a:latin typeface="Tahoma" pitchFamily="34" charset="0"/>
                <a:ea typeface="Tahoma" pitchFamily="34" charset="0"/>
                <a:cs typeface="Tahoma" pitchFamily="34" charset="0"/>
              </a:rPr>
              <a:t>Advanced</a:t>
            </a:r>
            <a:r>
              <a:rPr lang="en-US" dirty="0">
                <a:solidFill>
                  <a:schemeClr val="tx1"/>
                </a:solidFill>
                <a:latin typeface="Tahoma" pitchFamily="34" charset="0"/>
                <a:ea typeface="Tahoma" pitchFamily="34" charset="0"/>
                <a:cs typeface="Tahoma" pitchFamily="34" charset="0"/>
              </a:rPr>
              <a:t>” and click the “</a:t>
            </a:r>
            <a:r>
              <a:rPr lang="en-US" b="1" dirty="0">
                <a:solidFill>
                  <a:schemeClr val="tx1"/>
                </a:solidFill>
                <a:latin typeface="Tahoma" pitchFamily="34" charset="0"/>
                <a:ea typeface="Tahoma" pitchFamily="34" charset="0"/>
                <a:cs typeface="Tahoma" pitchFamily="34" charset="0"/>
              </a:rPr>
              <a:t>Start Wizard</a:t>
            </a:r>
            <a:r>
              <a:rPr lang="en-US" dirty="0">
                <a:solidFill>
                  <a:schemeClr val="tx1"/>
                </a:solidFill>
                <a:latin typeface="Tahoma" pitchFamily="34" charset="0"/>
                <a:ea typeface="Tahoma" pitchFamily="34" charset="0"/>
                <a:cs typeface="Tahoma" pitchFamily="34" charset="0"/>
              </a:rPr>
              <a:t>” button.</a:t>
            </a:r>
          </a:p>
          <a:p>
            <a:pPr algn="ctr"/>
            <a:endParaRPr lang="en-IN" dirty="0" err="1">
              <a:solidFill>
                <a:schemeClr val="tx1"/>
              </a:solidFill>
              <a:latin typeface="Tahoma" pitchFamily="34" charset="0"/>
              <a:ea typeface="Tahoma" pitchFamily="34" charset="0"/>
              <a:cs typeface="Tahoma" pitchFamily="34" charset="0"/>
            </a:endParaRPr>
          </a:p>
        </p:txBody>
      </p:sp>
      <p:sp>
        <p:nvSpPr>
          <p:cNvPr id="5" name="Rectangle 4"/>
          <p:cNvSpPr/>
          <p:nvPr/>
        </p:nvSpPr>
        <p:spPr>
          <a:xfrm>
            <a:off x="360220" y="4558145"/>
            <a:ext cx="7938653" cy="159327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908656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7419" y="512617"/>
            <a:ext cx="7412182" cy="5652655"/>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smtClean="0">
                <a:solidFill>
                  <a:schemeClr val="tx1"/>
                </a:solidFill>
                <a:latin typeface="Tahoma" pitchFamily="34" charset="0"/>
                <a:ea typeface="Tahoma" pitchFamily="34" charset="0"/>
                <a:cs typeface="Tahoma" pitchFamily="34" charset="0"/>
              </a:rPr>
              <a:t>Configuring </a:t>
            </a:r>
            <a:r>
              <a:rPr lang="en-US" b="1" dirty="0">
                <a:solidFill>
                  <a:schemeClr val="tx1"/>
                </a:solidFill>
                <a:latin typeface="Tahoma" pitchFamily="34" charset="0"/>
                <a:ea typeface="Tahoma" pitchFamily="34" charset="0"/>
                <a:cs typeface="Tahoma" pitchFamily="34" charset="0"/>
              </a:rPr>
              <a:t>Your Website </a:t>
            </a:r>
            <a:r>
              <a:rPr lang="en-US" b="1" dirty="0" smtClean="0">
                <a:solidFill>
                  <a:schemeClr val="tx1"/>
                </a:solidFill>
                <a:latin typeface="Tahoma" pitchFamily="34" charset="0"/>
                <a:ea typeface="Tahoma" pitchFamily="34" charset="0"/>
                <a:cs typeface="Tahoma" pitchFamily="34" charset="0"/>
              </a:rPr>
              <a:t>Information</a:t>
            </a:r>
          </a:p>
          <a:p>
            <a:pPr fontAlgn="base"/>
            <a:endParaRPr lang="en-US" b="1"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Here’s where you tell Rank Math what your site is about and upload images for Google and social sharing</a:t>
            </a:r>
            <a:r>
              <a:rPr lang="en-US" dirty="0" smtClean="0">
                <a:solidFill>
                  <a:schemeClr val="tx1"/>
                </a:solidFill>
                <a:latin typeface="Tahoma" pitchFamily="34" charset="0"/>
                <a:ea typeface="Tahoma" pitchFamily="34" charset="0"/>
                <a:cs typeface="Tahoma" pitchFamily="34" charset="0"/>
              </a:rPr>
              <a:t>.</a:t>
            </a:r>
          </a:p>
          <a:p>
            <a:pPr fontAlgn="base"/>
            <a:endParaRPr lang="en-US" dirty="0">
              <a:solidFill>
                <a:schemeClr val="tx1"/>
              </a:solidFill>
              <a:latin typeface="Tahoma" pitchFamily="34" charset="0"/>
              <a:ea typeface="Tahoma" pitchFamily="34" charset="0"/>
              <a:cs typeface="Tahoma" pitchFamily="34" charset="0"/>
            </a:endParaRPr>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My Blog is a… – </a:t>
            </a:r>
            <a:r>
              <a:rPr lang="en-US" dirty="0">
                <a:solidFill>
                  <a:schemeClr val="tx1"/>
                </a:solidFill>
                <a:latin typeface="Tahoma" pitchFamily="34" charset="0"/>
                <a:ea typeface="Tahoma" pitchFamily="34" charset="0"/>
                <a:cs typeface="Tahoma" pitchFamily="34" charset="0"/>
              </a:rPr>
              <a:t>Choose the description that most closely matches what your website is about. This is important in SEO because different schema types are used for different subjects. I’ll leave this set to “Personal Blog.”</a:t>
            </a:r>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Logo for Google – </a:t>
            </a:r>
            <a:r>
              <a:rPr lang="en-US" dirty="0">
                <a:solidFill>
                  <a:schemeClr val="tx1"/>
                </a:solidFill>
                <a:latin typeface="Tahoma" pitchFamily="34" charset="0"/>
                <a:ea typeface="Tahoma" pitchFamily="34" charset="0"/>
                <a:cs typeface="Tahoma" pitchFamily="34" charset="0"/>
              </a:rPr>
              <a:t>If you have a site logo, upload it here. If it’s a personal website, a picture of you is also appropriate. A square image is preferred, but it isn’t mandatory. However, search engines that display squares may crop your image if it isn’t.</a:t>
            </a:r>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Default Social Share Image</a:t>
            </a:r>
            <a:r>
              <a:rPr lang="en-US" dirty="0"/>
              <a:t> </a:t>
            </a:r>
            <a:r>
              <a:rPr lang="en-US" b="1" dirty="0">
                <a:solidFill>
                  <a:schemeClr val="tx1"/>
                </a:solidFill>
                <a:latin typeface="Tahoma" pitchFamily="34" charset="0"/>
                <a:ea typeface="Tahoma" pitchFamily="34" charset="0"/>
                <a:cs typeface="Tahoma" pitchFamily="34" charset="0"/>
              </a:rPr>
              <a:t>– </a:t>
            </a:r>
            <a:r>
              <a:rPr lang="en-US" dirty="0">
                <a:solidFill>
                  <a:schemeClr val="tx1"/>
                </a:solidFill>
                <a:latin typeface="Tahoma" pitchFamily="34" charset="0"/>
                <a:ea typeface="Tahoma" pitchFamily="34" charset="0"/>
                <a:cs typeface="Tahoma" pitchFamily="34" charset="0"/>
              </a:rPr>
              <a:t>This is the image that Facebook shares will use by default. (Other social sites that use Open Graph metadata will use it also.) Their suggested dimensions are for a rectangle, so that’s what I’ll upload. Though more typically, you’ll see share images on Facebook as squares. Again, for a business site, you’ll want something that includes your logo.</a:t>
            </a:r>
          </a:p>
        </p:txBody>
      </p:sp>
    </p:spTree>
    <p:extLst>
      <p:ext uri="{BB962C8B-B14F-4D97-AF65-F5344CB8AC3E}">
        <p14:creationId xmlns:p14="http://schemas.microsoft.com/office/powerpoint/2010/main" val="332609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64" y="526475"/>
            <a:ext cx="6941127" cy="242454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1094509" y="3144982"/>
            <a:ext cx="6968837" cy="74814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When you’re finished, click the “</a:t>
            </a:r>
            <a:r>
              <a:rPr lang="en-US" b="1" dirty="0">
                <a:solidFill>
                  <a:schemeClr val="tx1"/>
                </a:solidFill>
                <a:latin typeface="Tahoma" pitchFamily="34" charset="0"/>
                <a:ea typeface="Tahoma" pitchFamily="34" charset="0"/>
                <a:cs typeface="Tahoma" pitchFamily="34" charset="0"/>
              </a:rPr>
              <a:t>Save and Continue</a:t>
            </a:r>
            <a:r>
              <a:rPr lang="en-US" dirty="0">
                <a:solidFill>
                  <a:schemeClr val="tx1"/>
                </a:solidFill>
                <a:latin typeface="Tahoma" pitchFamily="34" charset="0"/>
                <a:ea typeface="Tahoma" pitchFamily="34" charset="0"/>
                <a:cs typeface="Tahoma" pitchFamily="34" charset="0"/>
              </a:rPr>
              <a:t>” button.</a:t>
            </a:r>
            <a:endParaRPr lang="en-IN" dirty="0" err="1">
              <a:solidFill>
                <a:schemeClr val="tx1"/>
              </a:solidFill>
              <a:latin typeface="Tahoma" pitchFamily="34" charset="0"/>
              <a:ea typeface="Tahoma" pitchFamily="34" charset="0"/>
              <a:cs typeface="Tahoma" pitchFamily="34" charset="0"/>
            </a:endParaRPr>
          </a:p>
        </p:txBody>
      </p:sp>
      <p:sp>
        <p:nvSpPr>
          <p:cNvPr id="4" name="Rectangle 3"/>
          <p:cNvSpPr/>
          <p:nvPr/>
        </p:nvSpPr>
        <p:spPr>
          <a:xfrm>
            <a:off x="1163782" y="4073236"/>
            <a:ext cx="6913418" cy="211974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1556444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6583" y="568036"/>
            <a:ext cx="7467599" cy="229985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smtClean="0">
                <a:solidFill>
                  <a:schemeClr val="tx1"/>
                </a:solidFill>
                <a:latin typeface="Tahoma" pitchFamily="34" charset="0"/>
                <a:ea typeface="Tahoma" pitchFamily="34" charset="0"/>
                <a:cs typeface="Tahoma" pitchFamily="34" charset="0"/>
              </a:rPr>
              <a:t>Connecting </a:t>
            </a:r>
            <a:r>
              <a:rPr lang="en-US" b="1" dirty="0">
                <a:solidFill>
                  <a:schemeClr val="tx1"/>
                </a:solidFill>
                <a:latin typeface="Tahoma" pitchFamily="34" charset="0"/>
                <a:ea typeface="Tahoma" pitchFamily="34" charset="0"/>
                <a:cs typeface="Tahoma" pitchFamily="34" charset="0"/>
              </a:rPr>
              <a:t>Rank Math to Google Search </a:t>
            </a:r>
            <a:r>
              <a:rPr lang="en-US" b="1" dirty="0" smtClean="0">
                <a:solidFill>
                  <a:schemeClr val="tx1"/>
                </a:solidFill>
                <a:latin typeface="Tahoma" pitchFamily="34" charset="0"/>
                <a:ea typeface="Tahoma" pitchFamily="34" charset="0"/>
                <a:cs typeface="Tahoma" pitchFamily="34" charset="0"/>
              </a:rPr>
              <a:t>Console</a:t>
            </a:r>
          </a:p>
          <a:p>
            <a:pPr fontAlgn="base"/>
            <a:endParaRPr lang="en-US" b="1"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Rank Math recommends connecting to Google Search console. It’s not a requirement, but it will greatly enhance what the plugin can do. So let’s set it up.</a:t>
            </a:r>
          </a:p>
          <a:p>
            <a:pPr fontAlgn="base"/>
            <a:r>
              <a:rPr lang="en-US" dirty="0">
                <a:solidFill>
                  <a:schemeClr val="tx1"/>
                </a:solidFill>
                <a:latin typeface="Tahoma" pitchFamily="34" charset="0"/>
                <a:ea typeface="Tahoma" pitchFamily="34" charset="0"/>
                <a:cs typeface="Tahoma" pitchFamily="34" charset="0"/>
              </a:rPr>
              <a:t>Click the “</a:t>
            </a:r>
            <a:r>
              <a:rPr lang="en-US" b="1" dirty="0">
                <a:solidFill>
                  <a:schemeClr val="tx1"/>
                </a:solidFill>
                <a:latin typeface="Tahoma" pitchFamily="34" charset="0"/>
                <a:ea typeface="Tahoma" pitchFamily="34" charset="0"/>
                <a:cs typeface="Tahoma" pitchFamily="34" charset="0"/>
              </a:rPr>
              <a:t>Get Authorization Code</a:t>
            </a:r>
            <a:r>
              <a:rPr lang="en-US" dirty="0">
                <a:solidFill>
                  <a:schemeClr val="tx1"/>
                </a:solidFill>
                <a:latin typeface="Tahoma" pitchFamily="34" charset="0"/>
                <a:ea typeface="Tahoma" pitchFamily="34" charset="0"/>
                <a:cs typeface="Tahoma" pitchFamily="34" charset="0"/>
              </a:rPr>
              <a:t>” button.</a:t>
            </a:r>
          </a:p>
        </p:txBody>
      </p:sp>
      <p:sp>
        <p:nvSpPr>
          <p:cNvPr id="3" name="Rectangle 2"/>
          <p:cNvSpPr/>
          <p:nvPr/>
        </p:nvSpPr>
        <p:spPr>
          <a:xfrm>
            <a:off x="720437" y="3048000"/>
            <a:ext cx="7426036" cy="302029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1183461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5128" y="512618"/>
            <a:ext cx="7259781" cy="181494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A popup window will open, prompting you to log into your Google account.</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Once you’ve connected, a code will be displayed in the popup window. Copy it and paste it into the “</a:t>
            </a:r>
            <a:r>
              <a:rPr lang="en-US" b="1" dirty="0">
                <a:solidFill>
                  <a:schemeClr val="tx1"/>
                </a:solidFill>
                <a:latin typeface="Tahoma" pitchFamily="34" charset="0"/>
                <a:ea typeface="Tahoma" pitchFamily="34" charset="0"/>
                <a:cs typeface="Tahoma" pitchFamily="34" charset="0"/>
              </a:rPr>
              <a:t>Search Console</a:t>
            </a:r>
            <a:r>
              <a:rPr lang="en-US" dirty="0">
                <a:solidFill>
                  <a:schemeClr val="tx1"/>
                </a:solidFill>
                <a:latin typeface="Tahoma" pitchFamily="34" charset="0"/>
                <a:ea typeface="Tahoma" pitchFamily="34" charset="0"/>
                <a:cs typeface="Tahoma" pitchFamily="34" charset="0"/>
              </a:rPr>
              <a:t>” field in Rank Math.</a:t>
            </a:r>
          </a:p>
        </p:txBody>
      </p:sp>
      <p:sp>
        <p:nvSpPr>
          <p:cNvPr id="3" name="Rectangle 2"/>
          <p:cNvSpPr/>
          <p:nvPr/>
        </p:nvSpPr>
        <p:spPr>
          <a:xfrm>
            <a:off x="831273" y="2535382"/>
            <a:ext cx="7259782" cy="35052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3416919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9709" y="498764"/>
            <a:ext cx="7329056" cy="87283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ahoma" pitchFamily="34" charset="0"/>
                <a:ea typeface="Tahoma" pitchFamily="34" charset="0"/>
                <a:cs typeface="Tahoma" pitchFamily="34" charset="0"/>
              </a:rPr>
              <a:t>If you have more than one website connected to Search Console, select the site you’re setting up from the drop-down.</a:t>
            </a:r>
            <a:endParaRPr lang="en-IN" dirty="0" err="1">
              <a:solidFill>
                <a:schemeClr val="tx1"/>
              </a:solidFill>
              <a:latin typeface="Tahoma" pitchFamily="34" charset="0"/>
              <a:ea typeface="Tahoma" pitchFamily="34" charset="0"/>
              <a:cs typeface="Tahoma" pitchFamily="34" charset="0"/>
            </a:endParaRPr>
          </a:p>
        </p:txBody>
      </p:sp>
      <p:sp>
        <p:nvSpPr>
          <p:cNvPr id="3" name="Rectangle 2"/>
          <p:cNvSpPr/>
          <p:nvPr/>
        </p:nvSpPr>
        <p:spPr>
          <a:xfrm>
            <a:off x="775855" y="1690255"/>
            <a:ext cx="7301345" cy="376843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803564" y="5638801"/>
            <a:ext cx="7273635" cy="51261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Click the “</a:t>
            </a:r>
            <a:r>
              <a:rPr lang="en-US" b="1" dirty="0">
                <a:solidFill>
                  <a:schemeClr val="tx1"/>
                </a:solidFill>
                <a:latin typeface="Tahoma" pitchFamily="34" charset="0"/>
                <a:ea typeface="Tahoma" pitchFamily="34" charset="0"/>
                <a:cs typeface="Tahoma" pitchFamily="34" charset="0"/>
              </a:rPr>
              <a:t>Save and Continue</a:t>
            </a:r>
            <a:r>
              <a:rPr lang="en-US" dirty="0">
                <a:solidFill>
                  <a:schemeClr val="tx1"/>
                </a:solidFill>
                <a:latin typeface="Tahoma" pitchFamily="34" charset="0"/>
                <a:ea typeface="Tahoma" pitchFamily="34" charset="0"/>
                <a:cs typeface="Tahoma" pitchFamily="34" charset="0"/>
              </a:rPr>
              <a:t>” button.</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720800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092" y="498764"/>
            <a:ext cx="8021782" cy="572192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endParaRPr lang="en-US" b="1" dirty="0" smtClean="0">
              <a:solidFill>
                <a:schemeClr val="tx1"/>
              </a:solidFill>
              <a:latin typeface="Tahoma" pitchFamily="34" charset="0"/>
              <a:ea typeface="Tahoma" pitchFamily="34" charset="0"/>
              <a:cs typeface="Tahoma" pitchFamily="34" charset="0"/>
            </a:endParaRPr>
          </a:p>
          <a:p>
            <a:pPr fontAlgn="base"/>
            <a:r>
              <a:rPr lang="en-US" b="1" dirty="0" smtClean="0">
                <a:solidFill>
                  <a:schemeClr val="tx1"/>
                </a:solidFill>
                <a:latin typeface="Tahoma" pitchFamily="34" charset="0"/>
                <a:ea typeface="Tahoma" pitchFamily="34" charset="0"/>
                <a:cs typeface="Tahoma" pitchFamily="34" charset="0"/>
              </a:rPr>
              <a:t>Sitemap Settings</a:t>
            </a:r>
          </a:p>
          <a:p>
            <a:pPr fontAlgn="base"/>
            <a:endParaRPr lang="en-US" b="1"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Sitemaps help search engines discover and understand the contents of your site. They’re an essential ingredient in your SEO efforts</a:t>
            </a:r>
            <a:r>
              <a:rPr lang="en-US" dirty="0" smtClean="0">
                <a:solidFill>
                  <a:schemeClr val="tx1"/>
                </a:solidFill>
                <a:latin typeface="Tahoma" pitchFamily="34" charset="0"/>
                <a:ea typeface="Tahoma" pitchFamily="34" charset="0"/>
                <a:cs typeface="Tahoma" pitchFamily="34" charset="0"/>
              </a:rPr>
              <a:t>.</a:t>
            </a:r>
          </a:p>
          <a:p>
            <a:pPr fontAlgn="base"/>
            <a:endParaRPr lang="en-US" dirty="0">
              <a:solidFill>
                <a:schemeClr val="tx1"/>
              </a:solidFill>
              <a:latin typeface="Tahoma" pitchFamily="34" charset="0"/>
              <a:ea typeface="Tahoma" pitchFamily="34" charset="0"/>
              <a:cs typeface="Tahoma" pitchFamily="34" charset="0"/>
            </a:endParaRPr>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Sitemaps – </a:t>
            </a:r>
            <a:r>
              <a:rPr lang="en-US" dirty="0">
                <a:solidFill>
                  <a:schemeClr val="tx1"/>
                </a:solidFill>
                <a:latin typeface="Tahoma" pitchFamily="34" charset="0"/>
                <a:ea typeface="Tahoma" pitchFamily="34" charset="0"/>
                <a:cs typeface="Tahoma" pitchFamily="34" charset="0"/>
              </a:rPr>
              <a:t>This control toggles sitemaps on or off. The option should be on by default. If the toggle switch is blue, you’re good to go.</a:t>
            </a:r>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Include Images – </a:t>
            </a:r>
            <a:r>
              <a:rPr lang="en-US" dirty="0">
                <a:solidFill>
                  <a:schemeClr val="tx1"/>
                </a:solidFill>
                <a:latin typeface="Tahoma" pitchFamily="34" charset="0"/>
                <a:ea typeface="Tahoma" pitchFamily="34" charset="0"/>
                <a:cs typeface="Tahoma" pitchFamily="34" charset="0"/>
              </a:rPr>
              <a:t>This controls whether the images in your posts and pages are included in the sitemap. For most of us, we’ll want to include images. It increases the number of ways the site can be found. It isn’t absolutely necessary to include images, though. If you’d rather not have the images on your site included, turn this option off.</a:t>
            </a:r>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Public Post Types – </a:t>
            </a:r>
            <a:r>
              <a:rPr lang="en-US" dirty="0">
                <a:solidFill>
                  <a:schemeClr val="tx1"/>
                </a:solidFill>
                <a:latin typeface="Tahoma" pitchFamily="34" charset="0"/>
                <a:ea typeface="Tahoma" pitchFamily="34" charset="0"/>
                <a:cs typeface="Tahoma" pitchFamily="34" charset="0"/>
              </a:rPr>
              <a:t>This lets you control which post types and pages are included in your sitemap. If you have custom post types, they’ll show up here. If you use a post type for content that is not public (paywall or password protected), deselect it here.</a:t>
            </a:r>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Public Taxonomies – </a:t>
            </a:r>
            <a:r>
              <a:rPr lang="en-US" dirty="0">
                <a:solidFill>
                  <a:schemeClr val="tx1"/>
                </a:solidFill>
                <a:latin typeface="Tahoma" pitchFamily="34" charset="0"/>
                <a:ea typeface="Tahoma" pitchFamily="34" charset="0"/>
                <a:cs typeface="Tahoma" pitchFamily="34" charset="0"/>
              </a:rPr>
              <a:t>Taxonomies are categories and tags. Just like the Post Types option, you’ll want to deselect any non-public taxonomies.</a:t>
            </a:r>
          </a:p>
          <a:p>
            <a:pPr fontAlgn="base"/>
            <a:r>
              <a:rPr lang="en-US" dirty="0">
                <a:solidFill>
                  <a:schemeClr val="tx1"/>
                </a:solidFill>
                <a:latin typeface="Tahoma" pitchFamily="34" charset="0"/>
                <a:ea typeface="Tahoma" pitchFamily="34" charset="0"/>
                <a:cs typeface="Tahoma" pitchFamily="34" charset="0"/>
              </a:rPr>
              <a:t/>
            </a:r>
            <a:br>
              <a:rPr lang="en-US" dirty="0">
                <a:solidFill>
                  <a:schemeClr val="tx1"/>
                </a:solidFill>
                <a:latin typeface="Tahoma" pitchFamily="34" charset="0"/>
                <a:ea typeface="Tahoma" pitchFamily="34" charset="0"/>
                <a:cs typeface="Tahoma" pitchFamily="34" charset="0"/>
              </a:rPr>
            </a:b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137759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7528" y="609600"/>
            <a:ext cx="7162800" cy="414250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997527" y="5043055"/>
            <a:ext cx="7176655" cy="85898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When you’re finished, click the “</a:t>
            </a:r>
            <a:r>
              <a:rPr lang="en-US" b="1" dirty="0">
                <a:solidFill>
                  <a:schemeClr val="tx1"/>
                </a:solidFill>
                <a:latin typeface="Tahoma" pitchFamily="34" charset="0"/>
                <a:ea typeface="Tahoma" pitchFamily="34" charset="0"/>
                <a:cs typeface="Tahoma" pitchFamily="34" charset="0"/>
              </a:rPr>
              <a:t>Save and Continue</a:t>
            </a:r>
            <a:r>
              <a:rPr lang="en-US" dirty="0">
                <a:solidFill>
                  <a:schemeClr val="tx1"/>
                </a:solidFill>
                <a:latin typeface="Tahoma" pitchFamily="34" charset="0"/>
                <a:ea typeface="Tahoma" pitchFamily="34" charset="0"/>
                <a:cs typeface="Tahoma" pitchFamily="34" charset="0"/>
              </a:rPr>
              <a:t>” button.</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824861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491" y="526473"/>
            <a:ext cx="7703127" cy="5708072"/>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a:solidFill>
                  <a:schemeClr val="tx1"/>
                </a:solidFill>
                <a:latin typeface="Tahoma" pitchFamily="34" charset="0"/>
                <a:ea typeface="Tahoma" pitchFamily="34" charset="0"/>
                <a:cs typeface="Tahoma" pitchFamily="34" charset="0"/>
              </a:rPr>
              <a:t>SEO Tweaks </a:t>
            </a:r>
            <a:r>
              <a:rPr lang="en-US" b="1" dirty="0" smtClean="0">
                <a:solidFill>
                  <a:schemeClr val="tx1"/>
                </a:solidFill>
                <a:latin typeface="Tahoma" pitchFamily="34" charset="0"/>
                <a:ea typeface="Tahoma" pitchFamily="34" charset="0"/>
                <a:cs typeface="Tahoma" pitchFamily="34" charset="0"/>
              </a:rPr>
              <a:t>Settings</a:t>
            </a:r>
          </a:p>
          <a:p>
            <a:pPr fontAlgn="base"/>
            <a:endParaRPr lang="en-US" b="1"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These are settings that will be applied to the contents of your articles and pages.</a:t>
            </a:r>
          </a:p>
          <a:p>
            <a:pPr fontAlgn="base"/>
            <a:endParaRPr lang="en-US" dirty="0"/>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Noindex Empty Category and Tag Archives –</a:t>
            </a:r>
            <a:r>
              <a:rPr lang="en-US" dirty="0">
                <a:solidFill>
                  <a:schemeClr val="tx1"/>
                </a:solidFill>
                <a:latin typeface="Tahoma" pitchFamily="34" charset="0"/>
                <a:ea typeface="Tahoma" pitchFamily="34" charset="0"/>
                <a:cs typeface="Tahoma" pitchFamily="34" charset="0"/>
              </a:rPr>
              <a:t> This prevents empty categories and taxonomies from being added to your sitemap. Leave it on, as empty sitemap categories can be seen by search engines as </a:t>
            </a:r>
            <a:r>
              <a:rPr lang="en-US" dirty="0" smtClean="0">
                <a:solidFill>
                  <a:schemeClr val="tx1"/>
                </a:solidFill>
                <a:latin typeface="Tahoma" pitchFamily="34" charset="0"/>
                <a:ea typeface="Tahoma" pitchFamily="34" charset="0"/>
                <a:cs typeface="Tahoma" pitchFamily="34" charset="0"/>
              </a:rPr>
              <a:t>a negative factor</a:t>
            </a:r>
            <a:r>
              <a:rPr lang="en-US" dirty="0">
                <a:solidFill>
                  <a:schemeClr val="tx1"/>
                </a:solidFill>
                <a:latin typeface="Tahoma" pitchFamily="34" charset="0"/>
                <a:ea typeface="Tahoma" pitchFamily="34" charset="0"/>
                <a:cs typeface="Tahoma" pitchFamily="34" charset="0"/>
              </a:rPr>
              <a:t>.</a:t>
            </a:r>
            <a:endParaRPr lang="en-US" dirty="0"/>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Nofollow External Links –</a:t>
            </a:r>
            <a:r>
              <a:rPr lang="en-US" dirty="0"/>
              <a:t> </a:t>
            </a:r>
            <a:r>
              <a:rPr lang="en-US" dirty="0">
                <a:solidFill>
                  <a:schemeClr val="tx1"/>
                </a:solidFill>
                <a:latin typeface="Tahoma" pitchFamily="34" charset="0"/>
                <a:ea typeface="Tahoma" pitchFamily="34" charset="0"/>
                <a:cs typeface="Tahoma" pitchFamily="34" charset="0"/>
              </a:rPr>
              <a:t>This is off by default, probably because WordPress automatically nofollows links in comments. For most websites, I wouldn’t recommend adding nofollow to all of your outgoing links. So leave this option off unless you have a strong reason for (or opinion about) using it.</a:t>
            </a:r>
          </a:p>
          <a:p>
            <a:pPr marL="285750" indent="-285750" fontAlgn="base">
              <a:buFont typeface="Arial" pitchFamily="34" charset="0"/>
              <a:buChar char="•"/>
            </a:pPr>
            <a:r>
              <a:rPr lang="en-US" b="1" dirty="0">
                <a:solidFill>
                  <a:schemeClr val="tx1"/>
                </a:solidFill>
                <a:latin typeface="Tahoma" pitchFamily="34" charset="0"/>
                <a:ea typeface="Tahoma" pitchFamily="34" charset="0"/>
                <a:cs typeface="Tahoma" pitchFamily="34" charset="0"/>
              </a:rPr>
              <a:t>Open External Links in New Tab/Window – </a:t>
            </a:r>
            <a:r>
              <a:rPr lang="en-US" dirty="0">
                <a:solidFill>
                  <a:schemeClr val="tx1"/>
                </a:solidFill>
                <a:latin typeface="Tahoma" pitchFamily="34" charset="0"/>
                <a:ea typeface="Tahoma" pitchFamily="34" charset="0"/>
                <a:cs typeface="Tahoma" pitchFamily="34" charset="0"/>
              </a:rPr>
              <a:t>Whether clicking your links spans a new browser tab or window is a personal preference. Many eons ago, it was considered rude to force anything to happen on a visitor’s computer or device. But now it’s much more accepted. And opening external links in a new tab keeps the visitor on your site in the original tab. Making it more likely that they’ll continue on your site after visiting the external link.</a:t>
            </a:r>
          </a:p>
        </p:txBody>
      </p:sp>
    </p:spTree>
    <p:extLst>
      <p:ext uri="{BB962C8B-B14F-4D97-AF65-F5344CB8AC3E}">
        <p14:creationId xmlns:p14="http://schemas.microsoft.com/office/powerpoint/2010/main" val="1151176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8256" y="665017"/>
            <a:ext cx="7329054" cy="307571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955964" y="3879274"/>
            <a:ext cx="7356763" cy="234141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It’s worth noting that the link options don’t change your existing content. They’re inserted “on the fly” when the page renders. So the decisions you make here are easily changed</a:t>
            </a:r>
            <a:r>
              <a:rPr lang="en-US" dirty="0" smtClean="0">
                <a:solidFill>
                  <a:schemeClr val="tx1"/>
                </a:solidFill>
                <a:latin typeface="Tahoma" pitchFamily="34" charset="0"/>
                <a:ea typeface="Tahoma" pitchFamily="34" charset="0"/>
                <a:cs typeface="Tahoma" pitchFamily="34" charset="0"/>
              </a:rPr>
              <a:t>.</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Click the “</a:t>
            </a:r>
            <a:r>
              <a:rPr lang="en-US" b="1" dirty="0">
                <a:solidFill>
                  <a:schemeClr val="tx1"/>
                </a:solidFill>
                <a:latin typeface="Tahoma" pitchFamily="34" charset="0"/>
                <a:ea typeface="Tahoma" pitchFamily="34" charset="0"/>
                <a:cs typeface="Tahoma" pitchFamily="34" charset="0"/>
              </a:rPr>
              <a:t>Save and Continue</a:t>
            </a:r>
            <a:r>
              <a:rPr lang="en-US" dirty="0">
                <a:solidFill>
                  <a:schemeClr val="tx1"/>
                </a:solidFill>
                <a:latin typeface="Tahoma" pitchFamily="34" charset="0"/>
                <a:ea typeface="Tahoma" pitchFamily="34" charset="0"/>
                <a:cs typeface="Tahoma" pitchFamily="34" charset="0"/>
              </a:rPr>
              <a:t>” </a:t>
            </a:r>
            <a:r>
              <a:rPr lang="en-US" dirty="0" smtClean="0">
                <a:solidFill>
                  <a:schemeClr val="tx1"/>
                </a:solidFill>
                <a:latin typeface="Tahoma" pitchFamily="34" charset="0"/>
                <a:ea typeface="Tahoma" pitchFamily="34" charset="0"/>
                <a:cs typeface="Tahoma" pitchFamily="34" charset="0"/>
              </a:rPr>
              <a:t>button.</a:t>
            </a:r>
          </a:p>
          <a:p>
            <a:pPr fontAlgn="base"/>
            <a:r>
              <a:rPr lang="en-US" dirty="0" smtClean="0">
                <a:solidFill>
                  <a:schemeClr val="tx1"/>
                </a:solidFill>
                <a:latin typeface="Tahoma" pitchFamily="34" charset="0"/>
                <a:ea typeface="Tahoma" pitchFamily="34" charset="0"/>
                <a:cs typeface="Tahoma" pitchFamily="34" charset="0"/>
              </a:rPr>
              <a:t>That’s </a:t>
            </a:r>
            <a:r>
              <a:rPr lang="en-US" dirty="0">
                <a:solidFill>
                  <a:schemeClr val="tx1"/>
                </a:solidFill>
                <a:latin typeface="Tahoma" pitchFamily="34" charset="0"/>
                <a:ea typeface="Tahoma" pitchFamily="34" charset="0"/>
                <a:cs typeface="Tahoma" pitchFamily="34" charset="0"/>
              </a:rPr>
              <a:t>the end of the setup wizard. You can return to the settings you’ve made in it at any time. Just go to Rank Math &gt; Setup Wizard in your WordPress admin dashboard.</a:t>
            </a:r>
          </a:p>
        </p:txBody>
      </p:sp>
    </p:spTree>
    <p:extLst>
      <p:ext uri="{BB962C8B-B14F-4D97-AF65-F5344CB8AC3E}">
        <p14:creationId xmlns:p14="http://schemas.microsoft.com/office/powerpoint/2010/main" val="27128977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855" y="498764"/>
            <a:ext cx="7564582" cy="2507672"/>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a:solidFill>
                  <a:schemeClr val="tx1"/>
                </a:solidFill>
                <a:latin typeface="Tahoma" pitchFamily="34" charset="0"/>
                <a:ea typeface="Tahoma" pitchFamily="34" charset="0"/>
                <a:cs typeface="Tahoma" pitchFamily="34" charset="0"/>
              </a:rPr>
              <a:t>3. SEO Analysis Should Be Your First Stop After </a:t>
            </a:r>
            <a:r>
              <a:rPr lang="en-US" b="1" dirty="0" smtClean="0">
                <a:solidFill>
                  <a:schemeClr val="tx1"/>
                </a:solidFill>
                <a:latin typeface="Tahoma" pitchFamily="34" charset="0"/>
                <a:ea typeface="Tahoma" pitchFamily="34" charset="0"/>
                <a:cs typeface="Tahoma" pitchFamily="34" charset="0"/>
              </a:rPr>
              <a:t>Setup</a:t>
            </a:r>
          </a:p>
          <a:p>
            <a:pPr fontAlgn="base"/>
            <a:endParaRPr lang="en-US" b="1" dirty="0">
              <a:solidFill>
                <a:schemeClr val="tx1"/>
              </a:solidFill>
              <a:latin typeface="Tahoma" pitchFamily="34" charset="0"/>
              <a:ea typeface="Tahoma" pitchFamily="34" charset="0"/>
              <a:cs typeface="Tahoma" pitchFamily="34" charset="0"/>
            </a:endParaRPr>
          </a:p>
          <a:p>
            <a:pPr fontAlgn="base"/>
            <a:r>
              <a:rPr lang="en-US" dirty="0">
                <a:solidFill>
                  <a:schemeClr val="tx1"/>
                </a:solidFill>
                <a:latin typeface="Tahoma" pitchFamily="34" charset="0"/>
                <a:ea typeface="Tahoma" pitchFamily="34" charset="0"/>
                <a:cs typeface="Tahoma" pitchFamily="34" charset="0"/>
              </a:rPr>
              <a:t>There are many other configuration options and tweaks that this tutorial can’t adequately cover. Take some time to investigate all of the Rank Math options and settings</a:t>
            </a:r>
            <a:r>
              <a:rPr lang="en-US" dirty="0" smtClean="0">
                <a:solidFill>
                  <a:schemeClr val="tx1"/>
                </a:solidFill>
                <a:latin typeface="Tahoma" pitchFamily="34" charset="0"/>
                <a:ea typeface="Tahoma" pitchFamily="34" charset="0"/>
                <a:cs typeface="Tahoma" pitchFamily="34" charset="0"/>
              </a:rPr>
              <a:t>.</a:t>
            </a:r>
          </a:p>
          <a:p>
            <a:pPr fontAlgn="base"/>
            <a:endParaRPr lang="en-US" dirty="0">
              <a:solidFill>
                <a:schemeClr val="tx1"/>
              </a:solidFill>
              <a:latin typeface="Tahoma" pitchFamily="34" charset="0"/>
              <a:ea typeface="Tahoma" pitchFamily="34" charset="0"/>
              <a:cs typeface="Tahoma" pitchFamily="34" charset="0"/>
            </a:endParaRPr>
          </a:p>
          <a:p>
            <a:pPr fontAlgn="base"/>
            <a:r>
              <a:rPr lang="en-US" dirty="0" smtClean="0">
                <a:solidFill>
                  <a:schemeClr val="tx1"/>
                </a:solidFill>
                <a:latin typeface="Tahoma" pitchFamily="34" charset="0"/>
                <a:ea typeface="Tahoma" pitchFamily="34" charset="0"/>
                <a:cs typeface="Tahoma" pitchFamily="34" charset="0"/>
              </a:rPr>
              <a:t>In </a:t>
            </a:r>
            <a:r>
              <a:rPr lang="en-US" dirty="0">
                <a:solidFill>
                  <a:schemeClr val="tx1"/>
                </a:solidFill>
                <a:latin typeface="Tahoma" pitchFamily="34" charset="0"/>
                <a:ea typeface="Tahoma" pitchFamily="34" charset="0"/>
                <a:cs typeface="Tahoma" pitchFamily="34" charset="0"/>
              </a:rPr>
              <a:t>the left column navigation, mouse over the “</a:t>
            </a:r>
            <a:r>
              <a:rPr lang="en-US" b="1" dirty="0">
                <a:solidFill>
                  <a:schemeClr val="tx1"/>
                </a:solidFill>
                <a:latin typeface="Tahoma" pitchFamily="34" charset="0"/>
                <a:ea typeface="Tahoma" pitchFamily="34" charset="0"/>
                <a:cs typeface="Tahoma" pitchFamily="34" charset="0"/>
              </a:rPr>
              <a:t>Rank Math</a:t>
            </a:r>
            <a:r>
              <a:rPr lang="en-US" dirty="0">
                <a:solidFill>
                  <a:schemeClr val="tx1"/>
                </a:solidFill>
                <a:latin typeface="Tahoma" pitchFamily="34" charset="0"/>
                <a:ea typeface="Tahoma" pitchFamily="34" charset="0"/>
                <a:cs typeface="Tahoma" pitchFamily="34" charset="0"/>
              </a:rPr>
              <a:t>” link and click the “</a:t>
            </a:r>
            <a:r>
              <a:rPr lang="en-US" b="1" dirty="0">
                <a:solidFill>
                  <a:schemeClr val="tx1"/>
                </a:solidFill>
                <a:latin typeface="Tahoma" pitchFamily="34" charset="0"/>
                <a:ea typeface="Tahoma" pitchFamily="34" charset="0"/>
                <a:cs typeface="Tahoma" pitchFamily="34" charset="0"/>
              </a:rPr>
              <a:t>SEO Analysis</a:t>
            </a:r>
            <a:r>
              <a:rPr lang="en-US" dirty="0">
                <a:solidFill>
                  <a:schemeClr val="tx1"/>
                </a:solidFill>
                <a:latin typeface="Tahoma" pitchFamily="34" charset="0"/>
                <a:ea typeface="Tahoma" pitchFamily="34" charset="0"/>
                <a:cs typeface="Tahoma" pitchFamily="34" charset="0"/>
              </a:rPr>
              <a:t>” link.</a:t>
            </a:r>
          </a:p>
        </p:txBody>
      </p:sp>
      <p:sp>
        <p:nvSpPr>
          <p:cNvPr id="3" name="Rectangle 2"/>
          <p:cNvSpPr/>
          <p:nvPr/>
        </p:nvSpPr>
        <p:spPr>
          <a:xfrm>
            <a:off x="803564" y="3228109"/>
            <a:ext cx="7592291" cy="311727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1154468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872" y="831273"/>
            <a:ext cx="7855527" cy="69272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Click the “</a:t>
            </a:r>
            <a:r>
              <a:rPr lang="en-US" b="1" dirty="0">
                <a:solidFill>
                  <a:schemeClr val="tx1"/>
                </a:solidFill>
                <a:latin typeface="Tahoma" pitchFamily="34" charset="0"/>
                <a:ea typeface="Tahoma" pitchFamily="34" charset="0"/>
                <a:cs typeface="Tahoma" pitchFamily="34" charset="0"/>
              </a:rPr>
              <a:t>Start Site-Wide Analysis</a:t>
            </a:r>
            <a:r>
              <a:rPr lang="en-US" dirty="0">
                <a:solidFill>
                  <a:schemeClr val="tx1"/>
                </a:solidFill>
                <a:latin typeface="Tahoma" pitchFamily="34" charset="0"/>
                <a:ea typeface="Tahoma" pitchFamily="34" charset="0"/>
                <a:cs typeface="Tahoma" pitchFamily="34" charset="0"/>
              </a:rPr>
              <a:t>” button.</a:t>
            </a:r>
            <a:endParaRPr lang="en-IN" dirty="0" err="1">
              <a:solidFill>
                <a:schemeClr val="tx1"/>
              </a:solidFill>
              <a:latin typeface="Tahoma" pitchFamily="34" charset="0"/>
              <a:ea typeface="Tahoma" pitchFamily="34" charset="0"/>
              <a:cs typeface="Tahoma" pitchFamily="34" charset="0"/>
            </a:endParaRPr>
          </a:p>
        </p:txBody>
      </p:sp>
      <p:sp>
        <p:nvSpPr>
          <p:cNvPr id="3" name="Rectangle 2"/>
          <p:cNvSpPr/>
          <p:nvPr/>
        </p:nvSpPr>
        <p:spPr>
          <a:xfrm>
            <a:off x="706583" y="1704110"/>
            <a:ext cx="7966364" cy="371301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4" name="Rectangle 3"/>
          <p:cNvSpPr/>
          <p:nvPr/>
        </p:nvSpPr>
        <p:spPr>
          <a:xfrm>
            <a:off x="498764" y="5555673"/>
            <a:ext cx="8160327" cy="6234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The analysis results are displayed in graphs with the details below.</a:t>
            </a:r>
            <a:endParaRPr lang="en-IN" dirty="0" err="1">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093154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9927" y="540328"/>
            <a:ext cx="7121237" cy="242454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
        <p:nvSpPr>
          <p:cNvPr id="3" name="Rectangle 2"/>
          <p:cNvSpPr/>
          <p:nvPr/>
        </p:nvSpPr>
        <p:spPr>
          <a:xfrm>
            <a:off x="1122219" y="3103419"/>
            <a:ext cx="7148946" cy="5818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You want to do all you can to address any items that failed tests or generated warnings.</a:t>
            </a:r>
            <a:endParaRPr lang="en-IN" dirty="0" err="1">
              <a:solidFill>
                <a:schemeClr val="tx1"/>
              </a:solidFill>
              <a:latin typeface="Tahoma" pitchFamily="34" charset="0"/>
              <a:ea typeface="Tahoma" pitchFamily="34" charset="0"/>
              <a:cs typeface="Tahoma" pitchFamily="34" charset="0"/>
            </a:endParaRPr>
          </a:p>
        </p:txBody>
      </p:sp>
      <p:sp>
        <p:nvSpPr>
          <p:cNvPr id="4" name="Rectangle 3"/>
          <p:cNvSpPr/>
          <p:nvPr/>
        </p:nvSpPr>
        <p:spPr>
          <a:xfrm>
            <a:off x="1108364" y="3796148"/>
            <a:ext cx="7218218" cy="24384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1253100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6582" y="651164"/>
            <a:ext cx="7453746" cy="99752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ahoma" pitchFamily="34" charset="0"/>
                <a:ea typeface="Tahoma" pitchFamily="34" charset="0"/>
                <a:cs typeface="Tahoma" pitchFamily="34" charset="0"/>
              </a:rPr>
              <a:t>For many failures and warnings, Rank Math has provided tips on fixing the problem. Take a look a those. They’re full of helpful information and SEO knowledge.</a:t>
            </a:r>
            <a:endParaRPr lang="en-IN" dirty="0" err="1">
              <a:solidFill>
                <a:schemeClr val="tx1"/>
              </a:solidFill>
              <a:latin typeface="Tahoma" pitchFamily="34" charset="0"/>
              <a:ea typeface="Tahoma" pitchFamily="34" charset="0"/>
              <a:cs typeface="Tahoma" pitchFamily="34" charset="0"/>
            </a:endParaRPr>
          </a:p>
        </p:txBody>
      </p:sp>
      <p:sp>
        <p:nvSpPr>
          <p:cNvPr id="3" name="Rectangle 2"/>
          <p:cNvSpPr/>
          <p:nvPr/>
        </p:nvSpPr>
        <p:spPr>
          <a:xfrm>
            <a:off x="734291" y="1856509"/>
            <a:ext cx="7453745" cy="4073237"/>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spTree>
    <p:extLst>
      <p:ext uri="{BB962C8B-B14F-4D97-AF65-F5344CB8AC3E}">
        <p14:creationId xmlns:p14="http://schemas.microsoft.com/office/powerpoint/2010/main" val="3833965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5127" y="526474"/>
            <a:ext cx="7467600" cy="18287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dirty="0">
                <a:solidFill>
                  <a:schemeClr val="tx1"/>
                </a:solidFill>
                <a:latin typeface="Tahoma" pitchFamily="34" charset="0"/>
                <a:ea typeface="Tahoma" pitchFamily="34" charset="0"/>
                <a:cs typeface="Tahoma" pitchFamily="34" charset="0"/>
              </a:rPr>
              <a:t>4. A Quick Look at Rank Math in Action</a:t>
            </a:r>
          </a:p>
          <a:p>
            <a:pPr fontAlgn="base"/>
            <a:endParaRPr lang="en-US" b="1" dirty="0">
              <a:solidFill>
                <a:schemeClr val="tx1"/>
              </a:solidFill>
              <a:latin typeface="Tahoma" pitchFamily="34" charset="0"/>
              <a:ea typeface="Tahoma" pitchFamily="34" charset="0"/>
              <a:cs typeface="Tahoma" pitchFamily="34" charset="0"/>
            </a:endParaRPr>
          </a:p>
          <a:p>
            <a:r>
              <a:rPr lang="en-US" dirty="0">
                <a:solidFill>
                  <a:schemeClr val="tx1"/>
                </a:solidFill>
                <a:latin typeface="Tahoma" pitchFamily="34" charset="0"/>
                <a:ea typeface="Tahoma" pitchFamily="34" charset="0"/>
                <a:cs typeface="Tahoma" pitchFamily="34" charset="0"/>
              </a:rPr>
              <a:t>In addition to analyzing your site and helping you improve it, </a:t>
            </a:r>
            <a:r>
              <a:rPr lang="en-US" dirty="0" smtClean="0">
                <a:solidFill>
                  <a:schemeClr val="tx1"/>
                </a:solidFill>
                <a:latin typeface="Tahoma" pitchFamily="34" charset="0"/>
                <a:ea typeface="Tahoma" pitchFamily="34" charset="0"/>
                <a:cs typeface="Tahoma" pitchFamily="34" charset="0"/>
              </a:rPr>
              <a:t>you </a:t>
            </a:r>
            <a:r>
              <a:rPr lang="en-US" dirty="0">
                <a:solidFill>
                  <a:schemeClr val="tx1"/>
                </a:solidFill>
                <a:latin typeface="Tahoma" pitchFamily="34" charset="0"/>
                <a:ea typeface="Tahoma" pitchFamily="34" charset="0"/>
                <a:cs typeface="Tahoma" pitchFamily="34" charset="0"/>
              </a:rPr>
              <a:t>can find all of the new SEO settings under a new tab labeled SEO within the Elementor editor</a:t>
            </a:r>
            <a:r>
              <a:rPr lang="en-US" dirty="0" smtClean="0">
                <a:solidFill>
                  <a:schemeClr val="tx1"/>
                </a:solidFill>
                <a:latin typeface="Tahoma" pitchFamily="34" charset="0"/>
                <a:ea typeface="Tahoma" pitchFamily="34" charset="0"/>
                <a:cs typeface="Tahoma" pitchFamily="34" charset="0"/>
              </a:rPr>
              <a:t>.</a:t>
            </a:r>
            <a:r>
              <a:rPr lang="en-US" dirty="0">
                <a:solidFill>
                  <a:schemeClr val="tx1"/>
                </a:solidFill>
                <a:latin typeface="Tahoma" pitchFamily="34" charset="0"/>
                <a:ea typeface="Tahoma" pitchFamily="34" charset="0"/>
                <a:cs typeface="Tahoma" pitchFamily="34" charset="0"/>
              </a:rPr>
              <a:t/>
            </a:r>
            <a:br>
              <a:rPr lang="en-US" dirty="0">
                <a:solidFill>
                  <a:schemeClr val="tx1"/>
                </a:solidFill>
                <a:latin typeface="Tahoma" pitchFamily="34" charset="0"/>
                <a:ea typeface="Tahoma" pitchFamily="34" charset="0"/>
                <a:cs typeface="Tahoma" pitchFamily="34" charset="0"/>
              </a:rPr>
            </a:br>
            <a:endParaRPr lang="en-US" dirty="0">
              <a:solidFill>
                <a:schemeClr val="tx1"/>
              </a:solidFill>
              <a:latin typeface="Tahoma" pitchFamily="34" charset="0"/>
              <a:ea typeface="Tahoma" pitchFamily="34" charset="0"/>
              <a:cs typeface="Tahoma"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982" y="2590800"/>
            <a:ext cx="7523018" cy="3685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5250872" y="3865418"/>
            <a:ext cx="2105891" cy="15101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SEO for the Page or the Post in the Elementor </a:t>
            </a:r>
            <a:endParaRPr lang="en-IN" b="1" dirty="0" err="1" smtClean="0">
              <a:solidFill>
                <a:schemeClr val="bg1"/>
              </a:solidFill>
            </a:endParaRPr>
          </a:p>
        </p:txBody>
      </p:sp>
      <p:sp>
        <p:nvSpPr>
          <p:cNvPr id="5" name="Right Arrow 4"/>
          <p:cNvSpPr/>
          <p:nvPr/>
        </p:nvSpPr>
        <p:spPr>
          <a:xfrm rot="19225619">
            <a:off x="6803802" y="3697626"/>
            <a:ext cx="544785" cy="3221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err="1" smtClean="0">
              <a:solidFill>
                <a:schemeClr val="tx1"/>
              </a:solidFill>
            </a:endParaRPr>
          </a:p>
        </p:txBody>
      </p:sp>
      <p:cxnSp>
        <p:nvCxnSpPr>
          <p:cNvPr id="7" name="Straight Connector 6"/>
          <p:cNvCxnSpPr/>
          <p:nvPr/>
        </p:nvCxnSpPr>
        <p:spPr>
          <a:xfrm flipV="1">
            <a:off x="7356764" y="3713018"/>
            <a:ext cx="415636" cy="13856"/>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786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8765" y="526473"/>
            <a:ext cx="7675418" cy="1136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Below the focus keyword box on the General tab, you’ll find one of the most important features in this integration: the smart suggestions. These are what make working with SEO within Elementor a smooth, painless process.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73" y="1828801"/>
            <a:ext cx="7606145" cy="429490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0783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332656"/>
            <a:ext cx="6336704"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accent5">
                    <a:lumMod val="75000"/>
                  </a:schemeClr>
                </a:solidFill>
                <a:latin typeface="Tahoma" pitchFamily="34" charset="0"/>
                <a:ea typeface="Tahoma" pitchFamily="34" charset="0"/>
                <a:cs typeface="Tahoma" pitchFamily="34" charset="0"/>
              </a:rPr>
              <a:t>Maintenance</a:t>
            </a:r>
          </a:p>
        </p:txBody>
      </p:sp>
      <p:sp>
        <p:nvSpPr>
          <p:cNvPr id="3" name="Rectangle 2"/>
          <p:cNvSpPr/>
          <p:nvPr/>
        </p:nvSpPr>
        <p:spPr>
          <a:xfrm>
            <a:off x="6650182" y="1371601"/>
            <a:ext cx="1882258" cy="8035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endParaRPr lang="en-IN" dirty="0">
              <a:solidFill>
                <a:schemeClr val="tx1"/>
              </a:solidFill>
              <a:latin typeface="Tahoma" pitchFamily="34" charset="0"/>
              <a:ea typeface="Tahoma" pitchFamily="34" charset="0"/>
              <a:cs typeface="Tahoma" pitchFamily="34" charset="0"/>
            </a:endParaRPr>
          </a:p>
        </p:txBody>
      </p:sp>
      <p:sp>
        <p:nvSpPr>
          <p:cNvPr id="4" name="Rectangle 3"/>
          <p:cNvSpPr/>
          <p:nvPr/>
        </p:nvSpPr>
        <p:spPr>
          <a:xfrm>
            <a:off x="803564" y="1149927"/>
            <a:ext cx="7620000" cy="4544292"/>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IN" dirty="0">
                <a:solidFill>
                  <a:schemeClr val="tx1"/>
                </a:solidFill>
                <a:latin typeface="Tahoma" pitchFamily="34" charset="0"/>
                <a:ea typeface="Tahoma" pitchFamily="34" charset="0"/>
                <a:cs typeface="Tahoma" pitchFamily="34" charset="0"/>
              </a:rPr>
              <a:t>Perform regular backups</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Update WordPress core, themes, and plugins</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Delete unused themes and plugins</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Regularly check and optimize your website for speed</a:t>
            </a:r>
          </a:p>
          <a:p>
            <a:pPr marL="285750" indent="-285750">
              <a:buFont typeface="Arial" pitchFamily="34" charset="0"/>
              <a:buChar char="•"/>
            </a:pPr>
            <a:r>
              <a:rPr lang="en-IN" dirty="0">
                <a:solidFill>
                  <a:schemeClr val="tx1"/>
                </a:solidFill>
                <a:latin typeface="Tahoma" pitchFamily="34" charset="0"/>
                <a:ea typeface="Tahoma" pitchFamily="34" charset="0"/>
                <a:cs typeface="Tahoma" pitchFamily="34" charset="0"/>
              </a:rPr>
              <a:t>Harden your site’s security</a:t>
            </a:r>
          </a:p>
          <a:p>
            <a:pPr marL="285750" indent="-285750">
              <a:buFont typeface="Arial" pitchFamily="34" charset="0"/>
              <a:buChar char="•"/>
            </a:pPr>
            <a:r>
              <a:rPr lang="en-IN" dirty="0">
                <a:solidFill>
                  <a:schemeClr val="tx1"/>
                </a:solidFill>
                <a:latin typeface="Tahoma" pitchFamily="34" charset="0"/>
                <a:ea typeface="Tahoma" pitchFamily="34" charset="0"/>
                <a:cs typeface="Tahoma" pitchFamily="34" charset="0"/>
              </a:rPr>
              <a:t>Optimize the database</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Delete unreferenced and unused files</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Check and fix broken links</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Test your forms from time to time</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Regularly check and optimize your site for </a:t>
            </a:r>
            <a:r>
              <a:rPr lang="en-US" dirty="0" smtClean="0">
                <a:solidFill>
                  <a:schemeClr val="tx1"/>
                </a:solidFill>
                <a:latin typeface="Tahoma" pitchFamily="34" charset="0"/>
                <a:ea typeface="Tahoma" pitchFamily="34" charset="0"/>
                <a:cs typeface="Tahoma" pitchFamily="34" charset="0"/>
              </a:rPr>
              <a:t>mobile</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Backup your website to prevent data loss (use plugins like UpdraftPlus</a:t>
            </a:r>
            <a:r>
              <a:rPr lang="en-US" dirty="0" smtClean="0">
                <a:solidFill>
                  <a:schemeClr val="tx1"/>
                </a:solidFill>
                <a:latin typeface="Tahoma" pitchFamily="34" charset="0"/>
                <a:ea typeface="Tahoma" pitchFamily="34" charset="0"/>
                <a:cs typeface="Tahoma" pitchFamily="34" charset="0"/>
              </a:rPr>
              <a:t>).</a:t>
            </a:r>
          </a:p>
          <a:p>
            <a:pPr marL="285750" indent="-285750">
              <a:buFont typeface="Arial" pitchFamily="34" charset="0"/>
              <a:buChar char="•"/>
            </a:pPr>
            <a:r>
              <a:rPr lang="en-US" dirty="0">
                <a:solidFill>
                  <a:schemeClr val="tx1"/>
                </a:solidFill>
                <a:latin typeface="Tahoma" pitchFamily="34" charset="0"/>
                <a:ea typeface="Tahoma" pitchFamily="34" charset="0"/>
                <a:cs typeface="Tahoma" pitchFamily="34" charset="0"/>
              </a:rPr>
              <a:t>Monitor site performance and make improvements as needed.</a:t>
            </a:r>
            <a:endParaRPr lang="en-IN" dirty="0">
              <a:solidFill>
                <a:schemeClr val="tx1"/>
              </a:solidFill>
              <a:latin typeface="Tahoma" pitchFamily="34" charset="0"/>
              <a:ea typeface="Tahoma" pitchFamily="34" charset="0"/>
              <a:cs typeface="Tahoma" pitchFamily="34" charset="0"/>
            </a:endParaRPr>
          </a:p>
          <a:p>
            <a:endParaRPr lang="en-IN"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837095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6582" y="775856"/>
            <a:ext cx="7606146" cy="2092035"/>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dirty="0">
                <a:solidFill>
                  <a:schemeClr val="tx1"/>
                </a:solidFill>
                <a:latin typeface="Tahoma" pitchFamily="34" charset="0"/>
                <a:ea typeface="Tahoma" pitchFamily="34" charset="0"/>
                <a:cs typeface="Tahoma" pitchFamily="34" charset="0"/>
              </a:rPr>
              <a:t>It opens up a single-post analysis similar to what we saw in the site-wide analysis. And like the site-wide analysis, there are numerous tips on improving SEO for your article or page</a:t>
            </a:r>
            <a:r>
              <a:rPr lang="en-US" dirty="0" smtClean="0">
                <a:solidFill>
                  <a:schemeClr val="tx1"/>
                </a:solidFill>
                <a:latin typeface="Tahoma" pitchFamily="34" charset="0"/>
                <a:ea typeface="Tahoma" pitchFamily="34" charset="0"/>
                <a:cs typeface="Tahoma" pitchFamily="34" charset="0"/>
              </a:rPr>
              <a:t>.</a:t>
            </a:r>
          </a:p>
          <a:p>
            <a:pPr fontAlgn="base"/>
            <a:endParaRPr lang="en-US"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188687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3565" y="1634836"/>
            <a:ext cx="7426036" cy="3297382"/>
          </a:xfrm>
          <a:prstGeom prst="rect">
            <a:avLst/>
          </a:prstGeom>
          <a:ln>
            <a:solidFill>
              <a:srgbClr val="D7D7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smtClean="0">
                <a:solidFill>
                  <a:schemeClr val="tx2"/>
                </a:solidFill>
              </a:rPr>
              <a:t>Thank You</a:t>
            </a:r>
            <a:endParaRPr lang="en-IN" sz="8000" dirty="0">
              <a:solidFill>
                <a:schemeClr val="tx2"/>
              </a:solidFill>
            </a:endParaRPr>
          </a:p>
        </p:txBody>
      </p:sp>
    </p:spTree>
    <p:extLst>
      <p:ext uri="{BB962C8B-B14F-4D97-AF65-F5344CB8AC3E}">
        <p14:creationId xmlns:p14="http://schemas.microsoft.com/office/powerpoint/2010/main" val="6017164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2">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1878</TotalTime>
  <Words>4347</Words>
  <Application>Microsoft Office PowerPoint</Application>
  <PresentationFormat>On-screen Show (4:3)</PresentationFormat>
  <Paragraphs>616</Paragraphs>
  <Slides>110</Slides>
  <Notes>1</Notes>
  <HiddenSlides>0</HiddenSlides>
  <MMClips>0</MMClips>
  <ScaleCrop>false</ScaleCrop>
  <HeadingPairs>
    <vt:vector size="4" baseType="variant">
      <vt:variant>
        <vt:lpstr>Theme</vt:lpstr>
      </vt:variant>
      <vt:variant>
        <vt:i4>1</vt:i4>
      </vt:variant>
      <vt:variant>
        <vt:lpstr>Slide Titles</vt:lpstr>
      </vt:variant>
      <vt:variant>
        <vt:i4>110</vt:i4>
      </vt:variant>
    </vt:vector>
  </HeadingPairs>
  <TitlesOfParts>
    <vt:vector size="111" baseType="lpstr">
      <vt:lpstr>NewsPrint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MRBharat</dc:creator>
  <cp:lastModifiedBy>MRBharat</cp:lastModifiedBy>
  <cp:revision>142</cp:revision>
  <dcterms:created xsi:type="dcterms:W3CDTF">2024-06-04T05:06:17Z</dcterms:created>
  <dcterms:modified xsi:type="dcterms:W3CDTF">2024-07-01T11:55:39Z</dcterms:modified>
</cp:coreProperties>
</file>